
<file path=[Content_Types].xml><?xml version="1.0" encoding="utf-8"?>
<Types xmlns="http://schemas.openxmlformats.org/package/2006/content-types">
  <Default ContentType="image/jpeg" Extension="jpg"/>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85" r:id="rId4"/>
    <p:sldMasterId id="2147483686" r:id="rId5"/>
    <p:sldMasterId id="2147483687"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95">
          <p15:clr>
            <a:srgbClr val="A4A3A4"/>
          </p15:clr>
        </p15:guide>
        <p15:guide id="2" pos="5460">
          <p15:clr>
            <a:srgbClr val="A4A3A4"/>
          </p15:clr>
        </p15:guide>
        <p15:guide id="3" pos="300">
          <p15:clr>
            <a:srgbClr val="9AA0A6"/>
          </p15:clr>
        </p15:guide>
        <p15:guide id="4" orient="horz" pos="2892">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95" orient="horz"/>
        <p:guide pos="5460"/>
        <p:guide pos="300"/>
        <p:guide pos="2892"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11" Type="http://schemas.openxmlformats.org/officeDocument/2006/relationships/slide" Target="slides/slide4.xml"/><Relationship Id="rId55" Type="http://schemas.openxmlformats.org/officeDocument/2006/relationships/slide" Target="slides/slide48.xml"/><Relationship Id="rId10" Type="http://schemas.openxmlformats.org/officeDocument/2006/relationships/slide" Target="slides/slide3.xml"/><Relationship Id="rId54" Type="http://schemas.openxmlformats.org/officeDocument/2006/relationships/slide" Target="slides/slide47.xml"/><Relationship Id="rId13" Type="http://schemas.openxmlformats.org/officeDocument/2006/relationships/slide" Target="slides/slide6.xml"/><Relationship Id="rId57" Type="http://schemas.openxmlformats.org/officeDocument/2006/relationships/slide" Target="slides/slide50.xml"/><Relationship Id="rId12" Type="http://schemas.openxmlformats.org/officeDocument/2006/relationships/slide" Target="slides/slide5.xml"/><Relationship Id="rId56" Type="http://schemas.openxmlformats.org/officeDocument/2006/relationships/slide" Target="slides/slide49.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9" name="Google Shape;109;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25c0954e3dc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25c0954e3dc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25c0954e3dc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25c0954e3dc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24b9ed24108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24b9ed24108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Answer: </a:t>
            </a:r>
            <a:endParaRPr/>
          </a:p>
          <a:p>
            <a:pPr indent="0" lvl="0" marL="0" rtl="0" algn="l">
              <a:spcBef>
                <a:spcPts val="0"/>
              </a:spcBef>
              <a:spcAft>
                <a:spcPts val="0"/>
              </a:spcAft>
              <a:buNone/>
            </a:pPr>
            <a:r>
              <a:rPr lang="es"/>
              <a:t>1- Laura</a:t>
            </a:r>
            <a:endParaRPr/>
          </a:p>
          <a:p>
            <a:pPr indent="0" lvl="0" marL="0" rtl="0" algn="l">
              <a:spcBef>
                <a:spcPts val="0"/>
              </a:spcBef>
              <a:spcAft>
                <a:spcPts val="0"/>
              </a:spcAft>
              <a:buNone/>
            </a:pPr>
            <a:r>
              <a:rPr lang="es"/>
              <a:t>2- Martín</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1e877a1ae59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1e877a1ae59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Answer: </a:t>
            </a:r>
            <a:endParaRPr/>
          </a:p>
          <a:p>
            <a:pPr indent="0" lvl="0" marL="0" rtl="0" algn="l">
              <a:spcBef>
                <a:spcPts val="0"/>
              </a:spcBef>
              <a:spcAft>
                <a:spcPts val="0"/>
              </a:spcAft>
              <a:buNone/>
            </a:pPr>
            <a:r>
              <a:rPr lang="es"/>
              <a:t>1- Laura</a:t>
            </a:r>
            <a:endParaRPr/>
          </a:p>
          <a:p>
            <a:pPr indent="0" lvl="0" marL="0" rtl="0" algn="l">
              <a:spcBef>
                <a:spcPts val="0"/>
              </a:spcBef>
              <a:spcAft>
                <a:spcPts val="0"/>
              </a:spcAft>
              <a:buNone/>
            </a:pPr>
            <a:r>
              <a:rPr lang="es"/>
              <a:t>2- Martín</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25c0954e3dc_0_3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25c0954e3dc_0_3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25c0954e3dc_0_2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25c0954e3dc_0_2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25c0954e3dc_0_3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25c0954e3dc_0_3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25c0954e3dc_0_3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25c0954e3dc_0_3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latin typeface="DM Sans"/>
                <a:ea typeface="DM Sans"/>
                <a:cs typeface="DM Sans"/>
                <a:sym typeface="DM Sans"/>
              </a:rPr>
              <a:t>(Picture displayed bigger in next slide) Ss take around 3 minutes to look at the picture carefully, revise their notes and knowledge from previous classes and get ready to answer the questions in the next slides. After that, ask Ss to provide 2 more sentences using the chat, and the rest of the class should say if they are OK.</a:t>
            </a:r>
            <a:endParaRPr>
              <a:latin typeface="DM Sans"/>
              <a:ea typeface="DM Sans"/>
              <a:cs typeface="DM Sans"/>
              <a:sym typeface="DM San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25c145b7d37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25c145b7d37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imagen completa.</a:t>
            </a:r>
            <a:endParaRPr>
              <a:latin typeface="DM Sans"/>
              <a:ea typeface="DM Sans"/>
              <a:cs typeface="DM Sans"/>
              <a:sym typeface="DM San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25c145b7d37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25c145b7d37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Ask Ss to type A or B for what they consider the correct option. After checking, ask a Ss to read the complete sentence out loud.</a:t>
            </a:r>
            <a:endParaRPr/>
          </a:p>
          <a:p>
            <a:pPr indent="0" lvl="0" marL="0" rtl="0" algn="l">
              <a:spcBef>
                <a:spcPts val="0"/>
              </a:spcBef>
              <a:spcAft>
                <a:spcPts val="0"/>
              </a:spcAft>
              <a:buNone/>
            </a:pPr>
            <a:r>
              <a:rPr lang="es"/>
              <a:t>Answers: 1B and 2A</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6" name="Google Shape;116;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Remember that all lessons are recorded.</a:t>
            </a:r>
            <a:endParaRPr>
              <a:latin typeface="DM Sans"/>
              <a:ea typeface="DM Sans"/>
              <a:cs typeface="DM Sans"/>
              <a:sym typeface="DM San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25c145b7d37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25c145b7d37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rPr>
              <a:t>Ask Ss to type A or B for what they consider the correct option. After checking, ask a Ss to read the complete sentence out loud.</a:t>
            </a:r>
            <a:endParaRPr>
              <a:solidFill>
                <a:schemeClr val="dk1"/>
              </a:solidFill>
            </a:endParaRPr>
          </a:p>
          <a:p>
            <a:pPr indent="0" lvl="0" marL="0" rtl="0" algn="l">
              <a:spcBef>
                <a:spcPts val="0"/>
              </a:spcBef>
              <a:spcAft>
                <a:spcPts val="0"/>
              </a:spcAft>
              <a:buClr>
                <a:schemeClr val="dk1"/>
              </a:buClr>
              <a:buSzPts val="1100"/>
              <a:buFont typeface="Arial"/>
              <a:buNone/>
            </a:pPr>
            <a:r>
              <a:rPr lang="es">
                <a:solidFill>
                  <a:schemeClr val="dk1"/>
                </a:solidFill>
              </a:rPr>
              <a:t>Answers: 1B and 2A</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25102a72566_0_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2" name="Google Shape;342;g25102a72566_0_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25c145b7d37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25c145b7d37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25d3cea691b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25d3cea691b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Ss are asked to raise hand and answer using orally in English or Spanish.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25d3cea691b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25d3cea691b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25d3cea691b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25d3cea691b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Play from 3.40 to the end (6.47). </a:t>
            </a:r>
            <a:endParaRPr>
              <a:latin typeface="DM Sans"/>
              <a:ea typeface="DM Sans"/>
              <a:cs typeface="DM Sans"/>
              <a:sym typeface="DM Sans"/>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g25d3cea691b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2" name="Google Shape;392;g25d3cea691b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Ask Ss to provide the correct version of each false sentence using the chat.</a:t>
            </a:r>
            <a:endParaRPr/>
          </a:p>
          <a:p>
            <a:pPr indent="0" lvl="0" marL="0" rtl="0" algn="l">
              <a:spcBef>
                <a:spcPts val="0"/>
              </a:spcBef>
              <a:spcAft>
                <a:spcPts val="0"/>
              </a:spcAft>
              <a:buNone/>
            </a:pPr>
            <a:r>
              <a:rPr lang="es"/>
              <a:t>There is a cafeteria outside the main building. There is a coffee shop on campus.</a:t>
            </a:r>
            <a:endParaRPr/>
          </a:p>
          <a:p>
            <a:pPr indent="0" lvl="0" marL="0" rtl="0" algn="l">
              <a:spcBef>
                <a:spcPts val="0"/>
              </a:spcBef>
              <a:spcAft>
                <a:spcPts val="0"/>
              </a:spcAft>
              <a:buNone/>
            </a:pPr>
            <a:r>
              <a:rPr lang="es"/>
              <a:t>There is a black and white cafeteria. The cafeteria isn’t colorful.</a:t>
            </a:r>
            <a:endParaRPr/>
          </a:p>
          <a:p>
            <a:pPr indent="0" lvl="0" marL="0" rtl="0" algn="l">
              <a:spcBef>
                <a:spcPts val="0"/>
              </a:spcBef>
              <a:spcAft>
                <a:spcPts val="0"/>
              </a:spcAft>
              <a:buNone/>
            </a:pPr>
            <a:r>
              <a:rPr lang="es"/>
              <a:t>There are small, round tables, and big, </a:t>
            </a:r>
            <a:r>
              <a:rPr lang="es"/>
              <a:t>rectangular</a:t>
            </a:r>
            <a:r>
              <a:rPr lang="es"/>
              <a:t> tables in the background.</a:t>
            </a:r>
            <a:endParaRPr/>
          </a:p>
          <a:p>
            <a:pPr indent="0" lvl="0" marL="0" rtl="0" algn="l">
              <a:spcBef>
                <a:spcPts val="0"/>
              </a:spcBef>
              <a:spcAft>
                <a:spcPts val="0"/>
              </a:spcAft>
              <a:buNone/>
            </a:pPr>
            <a:r>
              <a:t/>
            </a:r>
            <a:endParaRPr/>
          </a:p>
          <a:p>
            <a:pPr indent="0" lvl="0" marL="0" rtl="0" algn="l">
              <a:spcBef>
                <a:spcPts val="0"/>
              </a:spcBef>
              <a:spcAft>
                <a:spcPts val="0"/>
              </a:spcAft>
              <a:buNone/>
            </a:pPr>
            <a:r>
              <a:rPr lang="es"/>
              <a:t>There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g25c469e8ec5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6" name="Google Shape;416;g25c469e8ec5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g25c469e8ec5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1" name="Google Shape;421;g25c469e8ec5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solidFill>
                  <a:schemeClr val="dk1"/>
                </a:solidFill>
                <a:latin typeface="DM Sans"/>
                <a:ea typeface="DM Sans"/>
                <a:cs typeface="DM Sans"/>
                <a:sym typeface="DM Sans"/>
              </a:rPr>
              <a:t>Ss are asked to reflect on these questions. Discussion can be carried in English or Spanish, depending on the group. </a:t>
            </a:r>
            <a:endParaRPr>
              <a:latin typeface="DM Sans"/>
              <a:ea typeface="DM Sans"/>
              <a:cs typeface="DM Sans"/>
              <a:sym typeface="DM Sans"/>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g25d3cea691b_0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2" name="Google Shape;432;g25d3cea691b_0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solidFill>
                  <a:schemeClr val="dk1"/>
                </a:solidFill>
                <a:latin typeface="DM Sans"/>
                <a:ea typeface="DM Sans"/>
                <a:cs typeface="DM Sans"/>
                <a:sym typeface="DM Sans"/>
              </a:rPr>
              <a:t>Script: </a:t>
            </a:r>
            <a:r>
              <a:rPr lang="es">
                <a:solidFill>
                  <a:schemeClr val="dk1"/>
                </a:solidFill>
              </a:rPr>
              <a:t>Hi! This is Paul. I’m a software developer and I work from home for an international company. I love staying home and not having to go to the office early in the morning. I live in a beautiful neighborhood in a small town, and I enjoy my life here. There is a park 10 minutes away from home where I train every morning. When it rains, or it is too cold, I train in my home’s garage. There is a bar near my house, I go there to meet my friends every Thursday. They also work from home, so we have similar routines. There aren’t a lot of restaurants in my town, but that isn’t a problem, I just cook, and I save a lot of money. Those dream offices in Silicon Valley are not my dream, I love my remote job.</a:t>
            </a:r>
            <a:endParaRPr>
              <a:latin typeface="DM Sans"/>
              <a:ea typeface="DM Sans"/>
              <a:cs typeface="DM Sans"/>
              <a:sym typeface="DM San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4" name="Google Shape;124;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g2121a40a315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4" name="Google Shape;444;g2121a40a315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g2121a40a315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9" name="Google Shape;449;g2121a40a315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g2121a40a315_0_2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8" name="Google Shape;458;g2121a40a315_0_2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a:solidFill>
                  <a:schemeClr val="dk1"/>
                </a:solidFill>
                <a:latin typeface="DM Sans"/>
                <a:ea typeface="DM Sans"/>
                <a:cs typeface="DM Sans"/>
                <a:sym typeface="DM Sans"/>
              </a:rPr>
              <a:t>Anticipate the task for class 6 (oral focus)</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g2121a40a315_0_25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8" name="Google Shape;468;g2121a40a315_0_2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g2121a40a315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5" name="Google Shape;475;g2121a40a315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g2121a40a315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5" name="Google Shape;495;g2121a40a315_0_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g2121a40a315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1" name="Google Shape;501;g2121a40a315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g2121a40a315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1" name="Google Shape;511;g2121a40a315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las subsiguientes slides de Actividades en clase.</a:t>
            </a:r>
            <a:endParaRPr>
              <a:latin typeface="DM Sans"/>
              <a:ea typeface="DM Sans"/>
              <a:cs typeface="DM Sans"/>
              <a:sym typeface="DM Sans"/>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 name="Shape 521"/>
        <p:cNvGrpSpPr/>
        <p:nvPr/>
      </p:nvGrpSpPr>
      <p:grpSpPr>
        <a:xfrm>
          <a:off x="0" y="0"/>
          <a:ext cx="0" cy="0"/>
          <a:chOff x="0" y="0"/>
          <a:chExt cx="0" cy="0"/>
        </a:xfrm>
      </p:grpSpPr>
      <p:sp>
        <p:nvSpPr>
          <p:cNvPr id="522" name="Google Shape;522;g2121a40a315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3" name="Google Shape;523;g2121a40a315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 name="Shape 532"/>
        <p:cNvGrpSpPr/>
        <p:nvPr/>
      </p:nvGrpSpPr>
      <p:grpSpPr>
        <a:xfrm>
          <a:off x="0" y="0"/>
          <a:ext cx="0" cy="0"/>
          <a:chOff x="0" y="0"/>
          <a:chExt cx="0" cy="0"/>
        </a:xfrm>
      </p:grpSpPr>
      <p:sp>
        <p:nvSpPr>
          <p:cNvPr id="533" name="Google Shape;533;g2121a40a315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4" name="Google Shape;534;g2121a40a315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24369085adb_2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0" name="Google Shape;130;g24369085adb_2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Each weekly plan includes 2 classes. In the second class, the focus is written work only. </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 name="Shape 543"/>
        <p:cNvGrpSpPr/>
        <p:nvPr/>
      </p:nvGrpSpPr>
      <p:grpSpPr>
        <a:xfrm>
          <a:off x="0" y="0"/>
          <a:ext cx="0" cy="0"/>
          <a:chOff x="0" y="0"/>
          <a:chExt cx="0" cy="0"/>
        </a:xfrm>
      </p:grpSpPr>
      <p:sp>
        <p:nvSpPr>
          <p:cNvPr id="544" name="Google Shape;544;g2121a40a315_0_7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5" name="Google Shape;545;g2121a40a315_0_7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sz="1050">
                <a:solidFill>
                  <a:schemeClr val="dk1"/>
                </a:solidFill>
                <a:highlight>
                  <a:schemeClr val="lt1"/>
                </a:highlight>
              </a:rPr>
              <a:t>For more competent students T will expand on each of these. Some Ss can be allowed to share briefly some experience on one of the topics. </a:t>
            </a:r>
            <a:endParaRPr>
              <a:latin typeface="DM Sans"/>
              <a:ea typeface="DM Sans"/>
              <a:cs typeface="DM Sans"/>
              <a:sym typeface="DM Sans"/>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3" name="Shape 563"/>
        <p:cNvGrpSpPr/>
        <p:nvPr/>
      </p:nvGrpSpPr>
      <p:grpSpPr>
        <a:xfrm>
          <a:off x="0" y="0"/>
          <a:ext cx="0" cy="0"/>
          <a:chOff x="0" y="0"/>
          <a:chExt cx="0" cy="0"/>
        </a:xfrm>
      </p:grpSpPr>
      <p:sp>
        <p:nvSpPr>
          <p:cNvPr id="564" name="Google Shape;564;g2121a40a315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5" name="Google Shape;565;g2121a40a315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las subsiguientes slides de Actividades en clase.</a:t>
            </a:r>
            <a:endParaRPr>
              <a:latin typeface="DM Sans"/>
              <a:ea typeface="DM Sans"/>
              <a:cs typeface="DM Sans"/>
              <a:sym typeface="DM Sans"/>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5" name="Shape 575"/>
        <p:cNvGrpSpPr/>
        <p:nvPr/>
      </p:nvGrpSpPr>
      <p:grpSpPr>
        <a:xfrm>
          <a:off x="0" y="0"/>
          <a:ext cx="0" cy="0"/>
          <a:chOff x="0" y="0"/>
          <a:chExt cx="0" cy="0"/>
        </a:xfrm>
      </p:grpSpPr>
      <p:sp>
        <p:nvSpPr>
          <p:cNvPr id="576" name="Google Shape;576;g2121a40a315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7" name="Google Shape;577;g2121a40a315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5" name="Shape 585"/>
        <p:cNvGrpSpPr/>
        <p:nvPr/>
      </p:nvGrpSpPr>
      <p:grpSpPr>
        <a:xfrm>
          <a:off x="0" y="0"/>
          <a:ext cx="0" cy="0"/>
          <a:chOff x="0" y="0"/>
          <a:chExt cx="0" cy="0"/>
        </a:xfrm>
      </p:grpSpPr>
      <p:sp>
        <p:nvSpPr>
          <p:cNvPr id="586" name="Google Shape;586;g2121a40a315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7" name="Google Shape;587;g2121a40a315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a:solidFill>
                  <a:schemeClr val="dk1"/>
                </a:solidFill>
                <a:latin typeface="DM Sans"/>
                <a:ea typeface="DM Sans"/>
                <a:cs typeface="DM Sans"/>
                <a:sym typeface="DM Sans"/>
              </a:rPr>
              <a:t>Anticipate the task for class 6 (oral focus)</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5" name="Shape 595"/>
        <p:cNvGrpSpPr/>
        <p:nvPr/>
      </p:nvGrpSpPr>
      <p:grpSpPr>
        <a:xfrm>
          <a:off x="0" y="0"/>
          <a:ext cx="0" cy="0"/>
          <a:chOff x="0" y="0"/>
          <a:chExt cx="0" cy="0"/>
        </a:xfrm>
      </p:grpSpPr>
      <p:sp>
        <p:nvSpPr>
          <p:cNvPr id="596" name="Google Shape;596;g2121a40a315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7" name="Google Shape;597;g2121a40a315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6" name="Shape 606"/>
        <p:cNvGrpSpPr/>
        <p:nvPr/>
      </p:nvGrpSpPr>
      <p:grpSpPr>
        <a:xfrm>
          <a:off x="0" y="0"/>
          <a:ext cx="0" cy="0"/>
          <a:chOff x="0" y="0"/>
          <a:chExt cx="0" cy="0"/>
        </a:xfrm>
      </p:grpSpPr>
      <p:sp>
        <p:nvSpPr>
          <p:cNvPr id="607" name="Google Shape;607;g2121a40a315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8" name="Google Shape;608;g2121a40a315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las subsiguientes slides de Actividades en clase.</a:t>
            </a:r>
            <a:endParaRPr>
              <a:latin typeface="DM Sans"/>
              <a:ea typeface="DM Sans"/>
              <a:cs typeface="DM Sans"/>
              <a:sym typeface="DM Sans"/>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9" name="Shape 619"/>
        <p:cNvGrpSpPr/>
        <p:nvPr/>
      </p:nvGrpSpPr>
      <p:grpSpPr>
        <a:xfrm>
          <a:off x="0" y="0"/>
          <a:ext cx="0" cy="0"/>
          <a:chOff x="0" y="0"/>
          <a:chExt cx="0" cy="0"/>
        </a:xfrm>
      </p:grpSpPr>
      <p:sp>
        <p:nvSpPr>
          <p:cNvPr id="620" name="Google Shape;620;g2121a40a315_0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1" name="Google Shape;621;g2121a40a315_0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9" name="Shape 629"/>
        <p:cNvGrpSpPr/>
        <p:nvPr/>
      </p:nvGrpSpPr>
      <p:grpSpPr>
        <a:xfrm>
          <a:off x="0" y="0"/>
          <a:ext cx="0" cy="0"/>
          <a:chOff x="0" y="0"/>
          <a:chExt cx="0" cy="0"/>
        </a:xfrm>
      </p:grpSpPr>
      <p:sp>
        <p:nvSpPr>
          <p:cNvPr id="630" name="Google Shape;630;g2121a40a315_0_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1" name="Google Shape;631;g2121a40a315_0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las subsiguientes slides de Actividades en clase.</a:t>
            </a:r>
            <a:endParaRPr>
              <a:latin typeface="DM Sans"/>
              <a:ea typeface="DM Sans"/>
              <a:cs typeface="DM Sans"/>
              <a:sym typeface="DM Sans"/>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2" name="Shape 642"/>
        <p:cNvGrpSpPr/>
        <p:nvPr/>
      </p:nvGrpSpPr>
      <p:grpSpPr>
        <a:xfrm>
          <a:off x="0" y="0"/>
          <a:ext cx="0" cy="0"/>
          <a:chOff x="0" y="0"/>
          <a:chExt cx="0" cy="0"/>
        </a:xfrm>
      </p:grpSpPr>
      <p:sp>
        <p:nvSpPr>
          <p:cNvPr id="643" name="Google Shape;643;g2121a40a315_0_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4" name="Google Shape;644;g2121a40a315_0_1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7" name="Shape 647"/>
        <p:cNvGrpSpPr/>
        <p:nvPr/>
      </p:nvGrpSpPr>
      <p:grpSpPr>
        <a:xfrm>
          <a:off x="0" y="0"/>
          <a:ext cx="0" cy="0"/>
          <a:chOff x="0" y="0"/>
          <a:chExt cx="0" cy="0"/>
        </a:xfrm>
      </p:grpSpPr>
      <p:sp>
        <p:nvSpPr>
          <p:cNvPr id="648" name="Google Shape;648;g24d331969a2_0_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9" name="Google Shape;649;g24d331969a2_0_17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7" name="Google Shape;147;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b="1">
              <a:solidFill>
                <a:schemeClr val="dk1"/>
              </a:solidFill>
              <a:latin typeface="DM Sans"/>
              <a:ea typeface="DM Sans"/>
              <a:cs typeface="DM Sans"/>
              <a:sym typeface="DM Sans"/>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3" name="Shape 663"/>
        <p:cNvGrpSpPr/>
        <p:nvPr/>
      </p:nvGrpSpPr>
      <p:grpSpPr>
        <a:xfrm>
          <a:off x="0" y="0"/>
          <a:ext cx="0" cy="0"/>
          <a:chOff x="0" y="0"/>
          <a:chExt cx="0" cy="0"/>
        </a:xfrm>
      </p:grpSpPr>
      <p:sp>
        <p:nvSpPr>
          <p:cNvPr id="664" name="Google Shape;664;g24d331969a2_0_20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5" name="Google Shape;665;g24d331969a2_0_20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24b9ed24108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9" name="Google Shape;169;g24b9ed24108_0_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24b9ed24108_0_3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24b9ed24108_0_3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24e8c2f791c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24e8c2f791c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latin typeface="DM Sans"/>
                <a:ea typeface="DM Sans"/>
                <a:cs typeface="DM Sans"/>
                <a:sym typeface="DM Sans"/>
              </a:rPr>
              <a:t>T asks the question and clarifies meaning if necessary. The discussion can be carried in English or Spanish depending on the Ss levels. </a:t>
            </a:r>
            <a:br>
              <a:rPr lang="es">
                <a:latin typeface="DM Sans"/>
                <a:ea typeface="DM Sans"/>
                <a:cs typeface="DM Sans"/>
                <a:sym typeface="DM Sans"/>
              </a:rPr>
            </a:br>
            <a:r>
              <a:rPr lang="es">
                <a:latin typeface="DM Sans"/>
                <a:ea typeface="DM Sans"/>
                <a:cs typeface="DM Sans"/>
                <a:sym typeface="DM Sans"/>
              </a:rPr>
              <a:t>Ss raise their hands and open mic to answer their question. The idea is that Ss talk about </a:t>
            </a:r>
            <a:r>
              <a:rPr b="1" lang="es">
                <a:latin typeface="DM Sans"/>
                <a:ea typeface="DM Sans"/>
                <a:cs typeface="DM Sans"/>
                <a:sym typeface="DM Sans"/>
              </a:rPr>
              <a:t>how they concentrate better</a:t>
            </a:r>
            <a:r>
              <a:rPr lang="es">
                <a:latin typeface="DM Sans"/>
                <a:ea typeface="DM Sans"/>
                <a:cs typeface="DM Sans"/>
                <a:sym typeface="DM Sans"/>
              </a:rPr>
              <a:t> and </a:t>
            </a:r>
            <a:r>
              <a:rPr b="1" lang="es">
                <a:latin typeface="DM Sans"/>
                <a:ea typeface="DM Sans"/>
                <a:cs typeface="DM Sans"/>
                <a:sym typeface="DM Sans"/>
              </a:rPr>
              <a:t>what helps them organize their work/study day</a:t>
            </a:r>
            <a:r>
              <a:rPr lang="es">
                <a:latin typeface="DM Sans"/>
                <a:ea typeface="DM Sans"/>
                <a:cs typeface="DM Sans"/>
                <a:sym typeface="DM Sans"/>
              </a:rPr>
              <a:t> better. For some people, it is easier to go to an office or library, feel some pressure to stay focused because of the environment they are in, some other prefer </a:t>
            </a:r>
            <a:r>
              <a:rPr lang="es">
                <a:latin typeface="DM Sans"/>
                <a:ea typeface="DM Sans"/>
                <a:cs typeface="DM Sans"/>
                <a:sym typeface="DM Sans"/>
              </a:rPr>
              <a:t>staying at home. Some questions to keep the conversation flowing: what do you do during work/study breaks? Are you friends with your coworkers/classmates? Do you need silence to focus or can you work/study with music, noise and conversations in the background?</a:t>
            </a:r>
            <a:endParaRPr>
              <a:latin typeface="DM Sans"/>
              <a:ea typeface="DM Sans"/>
              <a:cs typeface="DM Sans"/>
              <a:sym typeface="DM San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25c0954e3dc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25c0954e3dc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las subsiguientes slides de Actividades en clase.</a:t>
            </a:r>
            <a:endParaRPr>
              <a:latin typeface="DM Sans"/>
              <a:ea typeface="DM Sans"/>
              <a:cs typeface="DM Sans"/>
              <a:sym typeface="DM San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2.png"/><Relationship Id="rId3" Type="http://schemas.openxmlformats.org/officeDocument/2006/relationships/image" Target="../media/image1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76.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 Id="rId3" Type="http://schemas.openxmlformats.org/officeDocument/2006/relationships/image" Target="../media/image14.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1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4.png"/><Relationship Id="rId3" Type="http://schemas.openxmlformats.org/officeDocument/2006/relationships/image" Target="../media/image12.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1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14.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12.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 Id="rId3" Type="http://schemas.openxmlformats.org/officeDocument/2006/relationships/image" Target="../media/image12.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12.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2.png"/><Relationship Id="rId3" Type="http://schemas.openxmlformats.org/officeDocument/2006/relationships/image" Target="../media/image12.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5.png"/><Relationship Id="rId3" Type="http://schemas.openxmlformats.org/officeDocument/2006/relationships/image" Target="../media/image14.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6.png"/><Relationship Id="rId3" Type="http://schemas.openxmlformats.org/officeDocument/2006/relationships/image" Target="../media/image12.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6.png"/><Relationship Id="rId3" Type="http://schemas.openxmlformats.org/officeDocument/2006/relationships/image" Target="../media/image1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12.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 Id="rId3" Type="http://schemas.openxmlformats.org/officeDocument/2006/relationships/image" Target="../media/image12.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 Id="rId3" Type="http://schemas.openxmlformats.org/officeDocument/2006/relationships/image" Target="../media/image12.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 Id="rId3" Type="http://schemas.openxmlformats.org/officeDocument/2006/relationships/image" Target="../media/image12.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 Id="rId3" Type="http://schemas.openxmlformats.org/officeDocument/2006/relationships/image" Target="../media/image12.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png"/><Relationship Id="rId3" Type="http://schemas.openxmlformats.org/officeDocument/2006/relationships/image" Target="../media/image76.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6.png"/><Relationship Id="rId3" Type="http://schemas.openxmlformats.org/officeDocument/2006/relationships/image" Target="../media/image12.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6.png"/><Relationship Id="rId3" Type="http://schemas.openxmlformats.org/officeDocument/2006/relationships/image" Target="../media/image1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1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1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 Id="rId3" Type="http://schemas.openxmlformats.org/officeDocument/2006/relationships/image" Target="../media/image1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p:cSld name="SECTION_HEADER_1_1_1_1_1_1_1_1">
    <p:spTree>
      <p:nvGrpSpPr>
        <p:cNvPr id="9" name="Shape 9"/>
        <p:cNvGrpSpPr/>
        <p:nvPr/>
      </p:nvGrpSpPr>
      <p:grpSpPr>
        <a:xfrm>
          <a:off x="0" y="0"/>
          <a:ext cx="0" cy="0"/>
          <a:chOff x="0" y="0"/>
          <a:chExt cx="0" cy="0"/>
        </a:xfrm>
      </p:grpSpPr>
      <p:pic>
        <p:nvPicPr>
          <p:cNvPr id="10" name="Google Shape;10;p2" title="logo coderhouse"/>
          <p:cNvPicPr preferRelativeResize="0"/>
          <p:nvPr/>
        </p:nvPicPr>
        <p:blipFill rotWithShape="1">
          <a:blip r:embed="rId2">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co 1" type="title">
  <p:cSld name="TITLE">
    <p:spTree>
      <p:nvGrpSpPr>
        <p:cNvPr id="30" name="Shape 30"/>
        <p:cNvGrpSpPr/>
        <p:nvPr/>
      </p:nvGrpSpPr>
      <p:grpSpPr>
        <a:xfrm>
          <a:off x="0" y="0"/>
          <a:ext cx="0" cy="0"/>
          <a:chOff x="0" y="0"/>
          <a:chExt cx="0" cy="0"/>
        </a:xfrm>
      </p:grpSpPr>
      <p:sp>
        <p:nvSpPr>
          <p:cNvPr id="31" name="Google Shape;31;p11"/>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000"/>
              <a:buFont typeface="DM Sans"/>
              <a:buNone/>
              <a:defRPr b="1" sz="4000">
                <a:latin typeface="DM Sans"/>
                <a:ea typeface="DM Sans"/>
                <a:cs typeface="DM Sans"/>
                <a:sym typeface="DM Sans"/>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32" name="Google Shape;32;p11"/>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000"/>
              <a:buFont typeface="Helvetica Neue Light"/>
              <a:buNone/>
              <a:defRPr sz="2000">
                <a:latin typeface="Helvetica Neue Light"/>
                <a:ea typeface="Helvetica Neue Light"/>
                <a:cs typeface="Helvetica Neue Light"/>
                <a:sym typeface="Helvetica Neue Light"/>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pic>
        <p:nvPicPr>
          <p:cNvPr id="33" name="Google Shape;33;p11" title="logo CoderHouse"/>
          <p:cNvPicPr preferRelativeResize="0"/>
          <p:nvPr/>
        </p:nvPicPr>
        <p:blipFill rotWithShape="1">
          <a:blip r:embed="rId2">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2">
  <p:cSld name="SECTION_HEADER_1_1_1_1">
    <p:bg>
      <p:bgPr>
        <a:blipFill>
          <a:blip r:embed="rId2">
            <a:alphaModFix/>
          </a:blip>
          <a:stretch>
            <a:fillRect/>
          </a:stretch>
        </a:blipFill>
      </p:bgPr>
    </p:bg>
    <p:spTree>
      <p:nvGrpSpPr>
        <p:cNvPr id="34" name="Shape 34"/>
        <p:cNvGrpSpPr/>
        <p:nvPr/>
      </p:nvGrpSpPr>
      <p:grpSpPr>
        <a:xfrm>
          <a:off x="0" y="0"/>
          <a:ext cx="0" cy="0"/>
          <a:chOff x="0" y="0"/>
          <a:chExt cx="0" cy="0"/>
        </a:xfrm>
      </p:grpSpPr>
      <p:pic>
        <p:nvPicPr>
          <p:cNvPr id="35" name="Google Shape;35;p12"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3">
  <p:cSld name="SECTION_HEADER_1_1_1_1_1">
    <p:bg>
      <p:bgPr>
        <a:blipFill>
          <a:blip r:embed="rId2">
            <a:alphaModFix/>
          </a:blip>
          <a:stretch>
            <a:fillRect/>
          </a:stretch>
        </a:blipFill>
      </p:bgPr>
    </p:bg>
    <p:spTree>
      <p:nvGrpSpPr>
        <p:cNvPr id="36" name="Shape 36"/>
        <p:cNvGrpSpPr/>
        <p:nvPr/>
      </p:nvGrpSpPr>
      <p:grpSpPr>
        <a:xfrm>
          <a:off x="0" y="0"/>
          <a:ext cx="0" cy="0"/>
          <a:chOff x="0" y="0"/>
          <a:chExt cx="0" cy="0"/>
        </a:xfrm>
      </p:grpSpPr>
      <p:pic>
        <p:nvPicPr>
          <p:cNvPr id="37" name="Google Shape;37;p13"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5">
  <p:cSld name="SECTION_HEADER_1_1_1_1_1_1_1_1_1_8">
    <p:bg>
      <p:bgPr>
        <a:blipFill>
          <a:blip r:embed="rId2">
            <a:alphaModFix/>
          </a:blip>
          <a:stretch>
            <a:fillRect/>
          </a:stretch>
        </a:blipFill>
      </p:bgPr>
    </p:bg>
    <p:spTree>
      <p:nvGrpSpPr>
        <p:cNvPr id="38" name="Shape 38"/>
        <p:cNvGrpSpPr/>
        <p:nvPr/>
      </p:nvGrpSpPr>
      <p:grpSpPr>
        <a:xfrm>
          <a:off x="0" y="0"/>
          <a:ext cx="0" cy="0"/>
          <a:chOff x="0" y="0"/>
          <a:chExt cx="0" cy="0"/>
        </a:xfrm>
      </p:grpSpPr>
      <p:pic>
        <p:nvPicPr>
          <p:cNvPr id="39" name="Google Shape;39;p14"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p:cSld name="SECTION_HEADER_1_1_1_1_1_1_1_1">
    <p:spTree>
      <p:nvGrpSpPr>
        <p:cNvPr id="44" name="Shape 44"/>
        <p:cNvGrpSpPr/>
        <p:nvPr/>
      </p:nvGrpSpPr>
      <p:grpSpPr>
        <a:xfrm>
          <a:off x="0" y="0"/>
          <a:ext cx="0" cy="0"/>
          <a:chOff x="0" y="0"/>
          <a:chExt cx="0" cy="0"/>
        </a:xfrm>
      </p:grpSpPr>
      <p:pic>
        <p:nvPicPr>
          <p:cNvPr id="45" name="Google Shape;45;p16" title="logo coderhouse"/>
          <p:cNvPicPr preferRelativeResize="0"/>
          <p:nvPr/>
        </p:nvPicPr>
        <p:blipFill rotWithShape="1">
          <a:blip r:embed="rId2">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p:cSld name="SECTION_HEADER_1">
    <p:bg>
      <p:bgPr>
        <a:blipFill>
          <a:blip r:embed="rId2">
            <a:alphaModFix/>
          </a:blip>
          <a:stretch>
            <a:fillRect/>
          </a:stretch>
        </a:blipFill>
      </p:bgPr>
    </p:bg>
    <p:spTree>
      <p:nvGrpSpPr>
        <p:cNvPr id="46" name="Shape 46"/>
        <p:cNvGrpSpPr/>
        <p:nvPr/>
      </p:nvGrpSpPr>
      <p:grpSpPr>
        <a:xfrm>
          <a:off x="0" y="0"/>
          <a:ext cx="0" cy="0"/>
          <a:chOff x="0" y="0"/>
          <a:chExt cx="0" cy="0"/>
        </a:xfrm>
      </p:grpSpPr>
      <p:pic>
        <p:nvPicPr>
          <p:cNvPr id="47" name="Google Shape;47;p17" title="logo coderhouse"/>
          <p:cNvPicPr preferRelativeResize="0"/>
          <p:nvPr/>
        </p:nvPicPr>
        <p:blipFill rotWithShape="1">
          <a:blip r:embed="rId3">
            <a:alphaModFix/>
          </a:blip>
          <a:srcRect b="0" l="0" r="0" t="0"/>
          <a:stretch/>
        </p:blipFill>
        <p:spPr>
          <a:xfrm>
            <a:off x="7874775" y="4720250"/>
            <a:ext cx="1024025" cy="211625"/>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p:cSld name="SECTION_HEADER_1_1_1_1_1_1_1_1_1_1">
    <p:bg>
      <p:bgPr>
        <a:blipFill>
          <a:blip r:embed="rId2">
            <a:alphaModFix/>
          </a:blip>
          <a:stretch>
            <a:fillRect/>
          </a:stretch>
        </a:blipFill>
      </p:bgPr>
    </p:bg>
    <p:spTree>
      <p:nvGrpSpPr>
        <p:cNvPr id="48" name="Shape 48"/>
        <p:cNvGrpSpPr/>
        <p:nvPr/>
      </p:nvGrpSpPr>
      <p:grpSpPr>
        <a:xfrm>
          <a:off x="0" y="0"/>
          <a:ext cx="0" cy="0"/>
          <a:chOff x="0" y="0"/>
          <a:chExt cx="0" cy="0"/>
        </a:xfrm>
      </p:grpSpPr>
      <p:pic>
        <p:nvPicPr>
          <p:cNvPr id="49" name="Google Shape;49;p18"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p:cSld name="SECTION_HEADER_1_1_1_1_1_1_1_1_1">
    <p:bg>
      <p:bgPr>
        <a:blipFill>
          <a:blip r:embed="rId2">
            <a:alphaModFix/>
          </a:blip>
          <a:stretch>
            <a:fillRect/>
          </a:stretch>
        </a:blipFill>
      </p:bgPr>
    </p:bg>
    <p:spTree>
      <p:nvGrpSpPr>
        <p:cNvPr id="50" name="Shape 50"/>
        <p:cNvGrpSpPr/>
        <p:nvPr/>
      </p:nvGrpSpPr>
      <p:grpSpPr>
        <a:xfrm>
          <a:off x="0" y="0"/>
          <a:ext cx="0" cy="0"/>
          <a:chOff x="0" y="0"/>
          <a:chExt cx="0" cy="0"/>
        </a:xfrm>
      </p:grpSpPr>
      <p:pic>
        <p:nvPicPr>
          <p:cNvPr id="51" name="Google Shape;51;p19"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1">
  <p:cSld name="SECTION_HEADER_1_1_1">
    <p:bg>
      <p:bgPr>
        <a:blipFill>
          <a:blip r:embed="rId2">
            <a:alphaModFix/>
          </a:blip>
          <a:stretch>
            <a:fillRect/>
          </a:stretch>
        </a:blipFill>
      </p:bgPr>
    </p:bg>
    <p:spTree>
      <p:nvGrpSpPr>
        <p:cNvPr id="52" name="Shape 52"/>
        <p:cNvGrpSpPr/>
        <p:nvPr/>
      </p:nvGrpSpPr>
      <p:grpSpPr>
        <a:xfrm>
          <a:off x="0" y="0"/>
          <a:ext cx="0" cy="0"/>
          <a:chOff x="0" y="0"/>
          <a:chExt cx="0" cy="0"/>
        </a:xfrm>
      </p:grpSpPr>
      <p:pic>
        <p:nvPicPr>
          <p:cNvPr id="53" name="Google Shape;53;p20"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adro">
  <p:cSld name="SECTION_HEADER_1_1_1_1_1_1">
    <p:bg>
      <p:bgPr>
        <a:blipFill>
          <a:blip r:embed="rId2">
            <a:alphaModFix/>
          </a:blip>
          <a:stretch>
            <a:fillRect/>
          </a:stretch>
        </a:blipFill>
      </p:bgPr>
    </p:bg>
    <p:spTree>
      <p:nvGrpSpPr>
        <p:cNvPr id="54" name="Shape 54"/>
        <p:cNvGrpSpPr/>
        <p:nvPr/>
      </p:nvGrpSpPr>
      <p:grpSpPr>
        <a:xfrm>
          <a:off x="0" y="0"/>
          <a:ext cx="0" cy="0"/>
          <a:chOff x="0" y="0"/>
          <a:chExt cx="0" cy="0"/>
        </a:xfrm>
      </p:grpSpPr>
      <p:pic>
        <p:nvPicPr>
          <p:cNvPr id="55" name="Google Shape;55;p21"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p:cSld name="SECTION_HEADER_1">
    <p:bg>
      <p:bgPr>
        <a:blipFill>
          <a:blip r:embed="rId2">
            <a:alphaModFix/>
          </a:blip>
          <a:stretch>
            <a:fillRect/>
          </a:stretch>
        </a:blipFill>
      </p:bgPr>
    </p:bg>
    <p:spTree>
      <p:nvGrpSpPr>
        <p:cNvPr id="11" name="Shape 11"/>
        <p:cNvGrpSpPr/>
        <p:nvPr/>
      </p:nvGrpSpPr>
      <p:grpSpPr>
        <a:xfrm>
          <a:off x="0" y="0"/>
          <a:ext cx="0" cy="0"/>
          <a:chOff x="0" y="0"/>
          <a:chExt cx="0" cy="0"/>
        </a:xfrm>
      </p:grpSpPr>
      <p:pic>
        <p:nvPicPr>
          <p:cNvPr id="12" name="Google Shape;12;p3" title="logo coderhouse"/>
          <p:cNvPicPr preferRelativeResize="0"/>
          <p:nvPr/>
        </p:nvPicPr>
        <p:blipFill rotWithShape="1">
          <a:blip r:embed="rId3">
            <a:alphaModFix/>
          </a:blip>
          <a:srcRect b="0" l="0" r="0" t="0"/>
          <a:stretch/>
        </p:blipFill>
        <p:spPr>
          <a:xfrm>
            <a:off x="7874775" y="4720250"/>
            <a:ext cx="1024025" cy="211625"/>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p:cSld name="SECTION_HEADER_1_1_1_1_1_1_1">
    <p:bg>
      <p:bgPr>
        <a:blipFill>
          <a:blip r:embed="rId2">
            <a:alphaModFix/>
          </a:blip>
          <a:stretch>
            <a:fillRect/>
          </a:stretch>
        </a:blipFill>
      </p:bgPr>
    </p:bg>
    <p:spTree>
      <p:nvGrpSpPr>
        <p:cNvPr id="56" name="Shape 56"/>
        <p:cNvGrpSpPr/>
        <p:nvPr/>
      </p:nvGrpSpPr>
      <p:grpSpPr>
        <a:xfrm>
          <a:off x="0" y="0"/>
          <a:ext cx="0" cy="0"/>
          <a:chOff x="0" y="0"/>
          <a:chExt cx="0" cy="0"/>
        </a:xfrm>
      </p:grpSpPr>
      <p:sp>
        <p:nvSpPr>
          <p:cNvPr id="57" name="Google Shape;57;p22"/>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8" name="Google Shape;58;p22"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p:cSld name="SECTION_HEADER_1_1">
    <p:bg>
      <p:bgPr>
        <a:blipFill>
          <a:blip r:embed="rId2">
            <a:alphaModFix/>
          </a:blip>
          <a:stretch>
            <a:fillRect/>
          </a:stretch>
        </a:blipFill>
      </p:bgPr>
    </p:bg>
    <p:spTree>
      <p:nvGrpSpPr>
        <p:cNvPr id="59" name="Shape 59"/>
        <p:cNvGrpSpPr/>
        <p:nvPr/>
      </p:nvGrpSpPr>
      <p:grpSpPr>
        <a:xfrm>
          <a:off x="0" y="0"/>
          <a:ext cx="0" cy="0"/>
          <a:chOff x="0" y="0"/>
          <a:chExt cx="0" cy="0"/>
        </a:xfrm>
      </p:grpSpPr>
      <p:pic>
        <p:nvPicPr>
          <p:cNvPr id="60" name="Google Shape;60;p23"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co 1" type="title">
  <p:cSld name="TITLE">
    <p:spTree>
      <p:nvGrpSpPr>
        <p:cNvPr id="61" name="Shape 61"/>
        <p:cNvGrpSpPr/>
        <p:nvPr/>
      </p:nvGrpSpPr>
      <p:grpSpPr>
        <a:xfrm>
          <a:off x="0" y="0"/>
          <a:ext cx="0" cy="0"/>
          <a:chOff x="0" y="0"/>
          <a:chExt cx="0" cy="0"/>
        </a:xfrm>
      </p:grpSpPr>
      <p:sp>
        <p:nvSpPr>
          <p:cNvPr id="62" name="Google Shape;62;p24"/>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000"/>
              <a:buFont typeface="DM Sans"/>
              <a:buNone/>
              <a:defRPr b="1" sz="4000">
                <a:latin typeface="DM Sans"/>
                <a:ea typeface="DM Sans"/>
                <a:cs typeface="DM Sans"/>
                <a:sym typeface="DM Sans"/>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63" name="Google Shape;63;p24"/>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000"/>
              <a:buFont typeface="Helvetica Neue Light"/>
              <a:buNone/>
              <a:defRPr sz="2000">
                <a:latin typeface="Helvetica Neue Light"/>
                <a:ea typeface="Helvetica Neue Light"/>
                <a:cs typeface="Helvetica Neue Light"/>
                <a:sym typeface="Helvetica Neue Light"/>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pic>
        <p:nvPicPr>
          <p:cNvPr id="64" name="Google Shape;64;p24" title="logo CoderHouse"/>
          <p:cNvPicPr preferRelativeResize="0"/>
          <p:nvPr/>
        </p:nvPicPr>
        <p:blipFill rotWithShape="1">
          <a:blip r:embed="rId2">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2">
  <p:cSld name="SECTION_HEADER_1_1_1_1">
    <p:bg>
      <p:bgPr>
        <a:blipFill>
          <a:blip r:embed="rId2">
            <a:alphaModFix/>
          </a:blip>
          <a:stretch>
            <a:fillRect/>
          </a:stretch>
        </a:blipFill>
      </p:bgPr>
    </p:bg>
    <p:spTree>
      <p:nvGrpSpPr>
        <p:cNvPr id="65" name="Shape 65"/>
        <p:cNvGrpSpPr/>
        <p:nvPr/>
      </p:nvGrpSpPr>
      <p:grpSpPr>
        <a:xfrm>
          <a:off x="0" y="0"/>
          <a:ext cx="0" cy="0"/>
          <a:chOff x="0" y="0"/>
          <a:chExt cx="0" cy="0"/>
        </a:xfrm>
      </p:grpSpPr>
      <p:pic>
        <p:nvPicPr>
          <p:cNvPr id="66" name="Google Shape;66;p25"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3">
  <p:cSld name="SECTION_HEADER_1_1_1_1_1">
    <p:bg>
      <p:bgPr>
        <a:blipFill>
          <a:blip r:embed="rId2">
            <a:alphaModFix/>
          </a:blip>
          <a:stretch>
            <a:fillRect/>
          </a:stretch>
        </a:blipFill>
      </p:bgPr>
    </p:bg>
    <p:spTree>
      <p:nvGrpSpPr>
        <p:cNvPr id="67" name="Shape 67"/>
        <p:cNvGrpSpPr/>
        <p:nvPr/>
      </p:nvGrpSpPr>
      <p:grpSpPr>
        <a:xfrm>
          <a:off x="0" y="0"/>
          <a:ext cx="0" cy="0"/>
          <a:chOff x="0" y="0"/>
          <a:chExt cx="0" cy="0"/>
        </a:xfrm>
      </p:grpSpPr>
      <p:pic>
        <p:nvPicPr>
          <p:cNvPr id="68" name="Google Shape;68;p26"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9" name="Shape 69"/>
        <p:cNvGrpSpPr/>
        <p:nvPr/>
      </p:nvGrpSpPr>
      <p:grpSpPr>
        <a:xfrm>
          <a:off x="0" y="0"/>
          <a:ext cx="0" cy="0"/>
          <a:chOff x="0" y="0"/>
          <a:chExt cx="0" cy="0"/>
        </a:xfrm>
      </p:grpSpPr>
      <p:sp>
        <p:nvSpPr>
          <p:cNvPr id="70" name="Google Shape;70;p2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71" name="Google Shape;71;p2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72" name="Google Shape;72;p2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co 1" type="title">
  <p:cSld name="TITLE">
    <p:spTree>
      <p:nvGrpSpPr>
        <p:cNvPr id="77" name="Shape 77"/>
        <p:cNvGrpSpPr/>
        <p:nvPr/>
      </p:nvGrpSpPr>
      <p:grpSpPr>
        <a:xfrm>
          <a:off x="0" y="0"/>
          <a:ext cx="0" cy="0"/>
          <a:chOff x="0" y="0"/>
          <a:chExt cx="0" cy="0"/>
        </a:xfrm>
      </p:grpSpPr>
      <p:sp>
        <p:nvSpPr>
          <p:cNvPr id="78" name="Google Shape;78;p29"/>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4000"/>
              <a:buFont typeface="DM Sans"/>
              <a:buNone/>
              <a:defRPr b="1" sz="4000">
                <a:latin typeface="DM Sans"/>
                <a:ea typeface="DM Sans"/>
                <a:cs typeface="DM Sans"/>
                <a:sym typeface="DM Sans"/>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79" name="Google Shape;79;p29"/>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000"/>
              <a:buFont typeface="Helvetica Neue Light"/>
              <a:buNone/>
              <a:defRPr sz="2000">
                <a:latin typeface="Helvetica Neue Light"/>
                <a:ea typeface="Helvetica Neue Light"/>
                <a:cs typeface="Helvetica Neue Light"/>
                <a:sym typeface="Helvetica Neue Light"/>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pic>
        <p:nvPicPr>
          <p:cNvPr id="80" name="Google Shape;80;p29"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p:cSld name="SECTION_HEADER_1">
    <p:bg>
      <p:bgPr>
        <a:blipFill>
          <a:blip r:embed="rId2">
            <a:alphaModFix/>
          </a:blip>
          <a:stretch>
            <a:fillRect/>
          </a:stretch>
        </a:blipFill>
      </p:bgPr>
    </p:bg>
    <p:spTree>
      <p:nvGrpSpPr>
        <p:cNvPr id="81" name="Shape 81"/>
        <p:cNvGrpSpPr/>
        <p:nvPr/>
      </p:nvGrpSpPr>
      <p:grpSpPr>
        <a:xfrm>
          <a:off x="0" y="0"/>
          <a:ext cx="0" cy="0"/>
          <a:chOff x="0" y="0"/>
          <a:chExt cx="0" cy="0"/>
        </a:xfrm>
      </p:grpSpPr>
      <p:pic>
        <p:nvPicPr>
          <p:cNvPr id="82" name="Google Shape;82;p30" title="logo coderhouse"/>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p:cSld name="SECTION_HEADER_1_1">
    <p:bg>
      <p:bgPr>
        <a:blipFill>
          <a:blip r:embed="rId2">
            <a:alphaModFix/>
          </a:blip>
          <a:stretch>
            <a:fillRect/>
          </a:stretch>
        </a:blipFill>
      </p:bgPr>
    </p:bg>
    <p:spTree>
      <p:nvGrpSpPr>
        <p:cNvPr id="83" name="Shape 83"/>
        <p:cNvGrpSpPr/>
        <p:nvPr/>
      </p:nvGrpSpPr>
      <p:grpSpPr>
        <a:xfrm>
          <a:off x="0" y="0"/>
          <a:ext cx="0" cy="0"/>
          <a:chOff x="0" y="0"/>
          <a:chExt cx="0" cy="0"/>
        </a:xfrm>
      </p:grpSpPr>
      <p:pic>
        <p:nvPicPr>
          <p:cNvPr id="84" name="Google Shape;84;p31"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85" name="Google Shape;85;p31"/>
          <p:cNvSpPr/>
          <p:nvPr/>
        </p:nvSpPr>
        <p:spPr>
          <a:xfrm>
            <a:off x="1089900" y="995400"/>
            <a:ext cx="6964200" cy="3152700"/>
          </a:xfrm>
          <a:prstGeom prst="rect">
            <a:avLst/>
          </a:prstGeom>
          <a:solidFill>
            <a:srgbClr val="B5B5B5">
              <a:alpha val="10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1">
  <p:cSld name="SECTION_HEADER_1_1_1">
    <p:bg>
      <p:bgPr>
        <a:blipFill>
          <a:blip r:embed="rId2">
            <a:alphaModFix/>
          </a:blip>
          <a:stretch>
            <a:fillRect/>
          </a:stretch>
        </a:blipFill>
      </p:bgPr>
    </p:bg>
    <p:spTree>
      <p:nvGrpSpPr>
        <p:cNvPr id="86" name="Shape 86"/>
        <p:cNvGrpSpPr/>
        <p:nvPr/>
      </p:nvGrpSpPr>
      <p:grpSpPr>
        <a:xfrm>
          <a:off x="0" y="0"/>
          <a:ext cx="0" cy="0"/>
          <a:chOff x="0" y="0"/>
          <a:chExt cx="0" cy="0"/>
        </a:xfrm>
      </p:grpSpPr>
      <p:pic>
        <p:nvPicPr>
          <p:cNvPr id="87" name="Google Shape;87;p32"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p:cSld name="SECTION_HEADER_1_1_1_1_1_1_1_1_1_1">
    <p:bg>
      <p:bgPr>
        <a:blipFill>
          <a:blip r:embed="rId2">
            <a:alphaModFix/>
          </a:blip>
          <a:stretch>
            <a:fillRect/>
          </a:stretch>
        </a:blipFill>
      </p:bgPr>
    </p:bg>
    <p:spTree>
      <p:nvGrpSpPr>
        <p:cNvPr id="13" name="Shape 13"/>
        <p:cNvGrpSpPr/>
        <p:nvPr/>
      </p:nvGrpSpPr>
      <p:grpSpPr>
        <a:xfrm>
          <a:off x="0" y="0"/>
          <a:ext cx="0" cy="0"/>
          <a:chOff x="0" y="0"/>
          <a:chExt cx="0" cy="0"/>
        </a:xfrm>
      </p:grpSpPr>
      <p:pic>
        <p:nvPicPr>
          <p:cNvPr id="14" name="Google Shape;14;p4"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adro">
  <p:cSld name="SECTION_HEADER_1_1_1_1_1_1">
    <p:bg>
      <p:bgPr>
        <a:blipFill>
          <a:blip r:embed="rId2">
            <a:alphaModFix/>
          </a:blip>
          <a:stretch>
            <a:fillRect/>
          </a:stretch>
        </a:blipFill>
      </p:bgPr>
    </p:bg>
    <p:spTree>
      <p:nvGrpSpPr>
        <p:cNvPr id="88" name="Shape 88"/>
        <p:cNvGrpSpPr/>
        <p:nvPr/>
      </p:nvGrpSpPr>
      <p:grpSpPr>
        <a:xfrm>
          <a:off x="0" y="0"/>
          <a:ext cx="0" cy="0"/>
          <a:chOff x="0" y="0"/>
          <a:chExt cx="0" cy="0"/>
        </a:xfrm>
      </p:grpSpPr>
      <p:pic>
        <p:nvPicPr>
          <p:cNvPr id="89" name="Google Shape;89;p33"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p:cSld name="SECTION_HEADER_1_1_1_1_1_1_1">
    <p:bg>
      <p:bgPr>
        <a:blipFill>
          <a:blip r:embed="rId2">
            <a:alphaModFix/>
          </a:blip>
          <a:stretch>
            <a:fillRect/>
          </a:stretch>
        </a:blipFill>
      </p:bgPr>
    </p:bg>
    <p:spTree>
      <p:nvGrpSpPr>
        <p:cNvPr id="90" name="Shape 90"/>
        <p:cNvGrpSpPr/>
        <p:nvPr/>
      </p:nvGrpSpPr>
      <p:grpSpPr>
        <a:xfrm>
          <a:off x="0" y="0"/>
          <a:ext cx="0" cy="0"/>
          <a:chOff x="0" y="0"/>
          <a:chExt cx="0" cy="0"/>
        </a:xfrm>
      </p:grpSpPr>
      <p:sp>
        <p:nvSpPr>
          <p:cNvPr id="91" name="Google Shape;91;p34"/>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2" name="Google Shape;92;p34"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p:cSld name="SECTION_HEADER_1_1_1_1_1_1_1_1">
    <p:spTree>
      <p:nvGrpSpPr>
        <p:cNvPr id="93" name="Shape 93"/>
        <p:cNvGrpSpPr/>
        <p:nvPr/>
      </p:nvGrpSpPr>
      <p:grpSpPr>
        <a:xfrm>
          <a:off x="0" y="0"/>
          <a:ext cx="0" cy="0"/>
          <a:chOff x="0" y="0"/>
          <a:chExt cx="0" cy="0"/>
        </a:xfrm>
      </p:grpSpPr>
      <p:pic>
        <p:nvPicPr>
          <p:cNvPr id="94" name="Google Shape;94;p35"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p:cSld name="SECTION_HEADER_1_1_1_1_1_1_1_1_1">
    <p:bg>
      <p:bgPr>
        <a:blipFill>
          <a:blip r:embed="rId2">
            <a:alphaModFix/>
          </a:blip>
          <a:stretch>
            <a:fillRect/>
          </a:stretch>
        </a:blipFill>
      </p:bgPr>
    </p:bg>
    <p:spTree>
      <p:nvGrpSpPr>
        <p:cNvPr id="95" name="Shape 95"/>
        <p:cNvGrpSpPr/>
        <p:nvPr/>
      </p:nvGrpSpPr>
      <p:grpSpPr>
        <a:xfrm>
          <a:off x="0" y="0"/>
          <a:ext cx="0" cy="0"/>
          <a:chOff x="0" y="0"/>
          <a:chExt cx="0" cy="0"/>
        </a:xfrm>
      </p:grpSpPr>
      <p:pic>
        <p:nvPicPr>
          <p:cNvPr id="96" name="Google Shape;96;p36"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p:cSld name="SECTION_HEADER_1_1_1_1_1_1_1_1_1_1">
    <p:bg>
      <p:bgPr>
        <a:blipFill>
          <a:blip r:embed="rId2">
            <a:alphaModFix/>
          </a:blip>
          <a:stretch>
            <a:fillRect/>
          </a:stretch>
        </a:blipFill>
      </p:bgPr>
    </p:bg>
    <p:spTree>
      <p:nvGrpSpPr>
        <p:cNvPr id="97" name="Shape 97"/>
        <p:cNvGrpSpPr/>
        <p:nvPr/>
      </p:nvGrpSpPr>
      <p:grpSpPr>
        <a:xfrm>
          <a:off x="0" y="0"/>
          <a:ext cx="0" cy="0"/>
          <a:chOff x="0" y="0"/>
          <a:chExt cx="0" cy="0"/>
        </a:xfrm>
      </p:grpSpPr>
      <p:pic>
        <p:nvPicPr>
          <p:cNvPr id="98" name="Google Shape;98;p37"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5">
  <p:cSld name="SECTION_HEADER_1_1_1_1_1_1_1_1_1_8">
    <p:bg>
      <p:bgPr>
        <a:blipFill>
          <a:blip r:embed="rId2">
            <a:alphaModFix/>
          </a:blip>
          <a:stretch>
            <a:fillRect/>
          </a:stretch>
        </a:blipFill>
      </p:bgPr>
    </p:bg>
    <p:spTree>
      <p:nvGrpSpPr>
        <p:cNvPr id="99" name="Shape 99"/>
        <p:cNvGrpSpPr/>
        <p:nvPr/>
      </p:nvGrpSpPr>
      <p:grpSpPr>
        <a:xfrm>
          <a:off x="0" y="0"/>
          <a:ext cx="0" cy="0"/>
          <a:chOff x="0" y="0"/>
          <a:chExt cx="0" cy="0"/>
        </a:xfrm>
      </p:grpSpPr>
      <p:pic>
        <p:nvPicPr>
          <p:cNvPr id="100" name="Google Shape;100;p38"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1 1">
  <p:cSld name="SECTION_HEADER_1_1_3">
    <p:bg>
      <p:bgPr>
        <a:blipFill>
          <a:blip r:embed="rId2">
            <a:alphaModFix/>
          </a:blip>
          <a:stretch>
            <a:fillRect/>
          </a:stretch>
        </a:blipFill>
      </p:bgPr>
    </p:bg>
    <p:spTree>
      <p:nvGrpSpPr>
        <p:cNvPr id="101" name="Shape 101"/>
        <p:cNvGrpSpPr/>
        <p:nvPr/>
      </p:nvGrpSpPr>
      <p:grpSpPr>
        <a:xfrm>
          <a:off x="0" y="0"/>
          <a:ext cx="0" cy="0"/>
          <a:chOff x="0" y="0"/>
          <a:chExt cx="0" cy="0"/>
        </a:xfrm>
      </p:grpSpPr>
      <p:pic>
        <p:nvPicPr>
          <p:cNvPr id="102" name="Google Shape;102;p39"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103" name="Google Shape;103;p39"/>
          <p:cNvSpPr/>
          <p:nvPr/>
        </p:nvSpPr>
        <p:spPr>
          <a:xfrm>
            <a:off x="1089900" y="995400"/>
            <a:ext cx="6964200" cy="3152700"/>
          </a:xfrm>
          <a:prstGeom prst="rect">
            <a:avLst/>
          </a:prstGeom>
          <a:solidFill>
            <a:srgbClr val="B5B5B5">
              <a:alpha val="10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2">
  <p:cSld name="SECTION_HEADER_1_1_4">
    <p:bg>
      <p:bgPr>
        <a:blipFill>
          <a:blip r:embed="rId2">
            <a:alphaModFix/>
          </a:blip>
          <a:stretch>
            <a:fillRect/>
          </a:stretch>
        </a:blipFill>
      </p:bgPr>
    </p:bg>
    <p:spTree>
      <p:nvGrpSpPr>
        <p:cNvPr id="104" name="Shape 104"/>
        <p:cNvGrpSpPr/>
        <p:nvPr/>
      </p:nvGrpSpPr>
      <p:grpSpPr>
        <a:xfrm>
          <a:off x="0" y="0"/>
          <a:ext cx="0" cy="0"/>
          <a:chOff x="0" y="0"/>
          <a:chExt cx="0" cy="0"/>
        </a:xfrm>
      </p:grpSpPr>
      <p:pic>
        <p:nvPicPr>
          <p:cNvPr id="105" name="Google Shape;105;p40"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106" name="Google Shape;106;p40"/>
          <p:cNvSpPr/>
          <p:nvPr/>
        </p:nvSpPr>
        <p:spPr>
          <a:xfrm>
            <a:off x="1089900" y="995400"/>
            <a:ext cx="6964200" cy="3152700"/>
          </a:xfrm>
          <a:prstGeom prst="rect">
            <a:avLst/>
          </a:prstGeom>
          <a:solidFill>
            <a:srgbClr val="B5B5B5">
              <a:alpha val="10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p:cSld name="SECTION_HEADER_1_1_1_1_1_1_1_1_1">
    <p:bg>
      <p:bgPr>
        <a:blipFill>
          <a:blip r:embed="rId2">
            <a:alphaModFix/>
          </a:blip>
          <a:stretch>
            <a:fillRect/>
          </a:stretch>
        </a:blipFill>
      </p:bgPr>
    </p:bg>
    <p:spTree>
      <p:nvGrpSpPr>
        <p:cNvPr id="15" name="Shape 15"/>
        <p:cNvGrpSpPr/>
        <p:nvPr/>
      </p:nvGrpSpPr>
      <p:grpSpPr>
        <a:xfrm>
          <a:off x="0" y="0"/>
          <a:ext cx="0" cy="0"/>
          <a:chOff x="0" y="0"/>
          <a:chExt cx="0" cy="0"/>
        </a:xfrm>
      </p:grpSpPr>
      <p:pic>
        <p:nvPicPr>
          <p:cNvPr id="16" name="Google Shape;16;p5"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p:cSld name="SECTION_HEADER_1_1">
    <p:bg>
      <p:bgPr>
        <a:blipFill>
          <a:blip r:embed="rId2">
            <a:alphaModFix/>
          </a:blip>
          <a:stretch>
            <a:fillRect/>
          </a:stretch>
        </a:blipFill>
      </p:bgPr>
    </p:bg>
    <p:spTree>
      <p:nvGrpSpPr>
        <p:cNvPr id="17" name="Shape 17"/>
        <p:cNvGrpSpPr/>
        <p:nvPr/>
      </p:nvGrpSpPr>
      <p:grpSpPr>
        <a:xfrm>
          <a:off x="0" y="0"/>
          <a:ext cx="0" cy="0"/>
          <a:chOff x="0" y="0"/>
          <a:chExt cx="0" cy="0"/>
        </a:xfrm>
      </p:grpSpPr>
      <p:pic>
        <p:nvPicPr>
          <p:cNvPr id="18" name="Google Shape;18;p6"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p:cSld name="SECTION_HEADER_1_1_1_1_1_1_1">
    <p:bg>
      <p:bgPr>
        <a:blipFill>
          <a:blip r:embed="rId2">
            <a:alphaModFix/>
          </a:blip>
          <a:stretch>
            <a:fillRect/>
          </a:stretch>
        </a:blipFill>
      </p:bgPr>
    </p:bg>
    <p:spTree>
      <p:nvGrpSpPr>
        <p:cNvPr id="19" name="Shape 19"/>
        <p:cNvGrpSpPr/>
        <p:nvPr/>
      </p:nvGrpSpPr>
      <p:grpSpPr>
        <a:xfrm>
          <a:off x="0" y="0"/>
          <a:ext cx="0" cy="0"/>
          <a:chOff x="0" y="0"/>
          <a:chExt cx="0" cy="0"/>
        </a:xfrm>
      </p:grpSpPr>
      <p:sp>
        <p:nvSpPr>
          <p:cNvPr id="20" name="Google Shape;20;p7"/>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1" name="Google Shape;21;p7"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adro">
  <p:cSld name="SECTION_HEADER_1_1_1_1_1_1">
    <p:bg>
      <p:bgPr>
        <a:blipFill>
          <a:blip r:embed="rId2">
            <a:alphaModFix/>
          </a:blip>
          <a:stretch>
            <a:fillRect/>
          </a:stretch>
        </a:blipFill>
      </p:bgPr>
    </p:bg>
    <p:spTree>
      <p:nvGrpSpPr>
        <p:cNvPr id="22" name="Shape 22"/>
        <p:cNvGrpSpPr/>
        <p:nvPr/>
      </p:nvGrpSpPr>
      <p:grpSpPr>
        <a:xfrm>
          <a:off x="0" y="0"/>
          <a:ext cx="0" cy="0"/>
          <a:chOff x="0" y="0"/>
          <a:chExt cx="0" cy="0"/>
        </a:xfrm>
      </p:grpSpPr>
      <p:pic>
        <p:nvPicPr>
          <p:cNvPr id="23" name="Google Shape;23;p8"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1">
  <p:cSld name="SECTION_HEADER_1_1_1">
    <p:bg>
      <p:bgPr>
        <a:blipFill>
          <a:blip r:embed="rId2">
            <a:alphaModFix/>
          </a:blip>
          <a:stretch>
            <a:fillRect/>
          </a:stretch>
        </a:blipFill>
      </p:bgPr>
    </p:bg>
    <p:spTree>
      <p:nvGrpSpPr>
        <p:cNvPr id="24" name="Shape 24"/>
        <p:cNvGrpSpPr/>
        <p:nvPr/>
      </p:nvGrpSpPr>
      <p:grpSpPr>
        <a:xfrm>
          <a:off x="0" y="0"/>
          <a:ext cx="0" cy="0"/>
          <a:chOff x="0" y="0"/>
          <a:chExt cx="0" cy="0"/>
        </a:xfrm>
      </p:grpSpPr>
      <p:pic>
        <p:nvPicPr>
          <p:cNvPr id="25" name="Google Shape;25;p9"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6" name="Shape 26"/>
        <p:cNvGrpSpPr/>
        <p:nvPr/>
      </p:nvGrpSpPr>
      <p:grpSpPr>
        <a:xfrm>
          <a:off x="0" y="0"/>
          <a:ext cx="0" cy="0"/>
          <a:chOff x="0" y="0"/>
          <a:chExt cx="0" cy="0"/>
        </a:xfrm>
      </p:grpSpPr>
      <p:sp>
        <p:nvSpPr>
          <p:cNvPr id="27" name="Google Shape;27;p1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8" name="Google Shape;28;p1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4325" lvl="1" marL="914400" algn="l">
              <a:lnSpc>
                <a:spcPct val="115000"/>
              </a:lnSpc>
              <a:spcBef>
                <a:spcPts val="0"/>
              </a:spcBef>
              <a:spcAft>
                <a:spcPts val="0"/>
              </a:spcAft>
              <a:buSzPts val="1350"/>
              <a:buChar char="○"/>
              <a:defRPr/>
            </a:lvl2pPr>
            <a:lvl3pPr indent="-314325" lvl="2" marL="1371600" algn="l">
              <a:lnSpc>
                <a:spcPct val="115000"/>
              </a:lnSpc>
              <a:spcBef>
                <a:spcPts val="0"/>
              </a:spcBef>
              <a:spcAft>
                <a:spcPts val="0"/>
              </a:spcAft>
              <a:buSzPts val="1350"/>
              <a:buChar char="■"/>
              <a:defRPr/>
            </a:lvl3pPr>
            <a:lvl4pPr indent="-314325" lvl="3" marL="1828800" algn="l">
              <a:lnSpc>
                <a:spcPct val="115000"/>
              </a:lnSpc>
              <a:spcBef>
                <a:spcPts val="0"/>
              </a:spcBef>
              <a:spcAft>
                <a:spcPts val="0"/>
              </a:spcAft>
              <a:buSzPts val="1350"/>
              <a:buChar char="●"/>
              <a:defRPr/>
            </a:lvl4pPr>
            <a:lvl5pPr indent="-314325" lvl="4" marL="2286000" algn="l">
              <a:lnSpc>
                <a:spcPct val="115000"/>
              </a:lnSpc>
              <a:spcBef>
                <a:spcPts val="0"/>
              </a:spcBef>
              <a:spcAft>
                <a:spcPts val="0"/>
              </a:spcAft>
              <a:buSzPts val="1350"/>
              <a:buChar char="○"/>
              <a:defRPr/>
            </a:lvl5pPr>
            <a:lvl6pPr indent="-314325" lvl="5" marL="2743200" algn="l">
              <a:lnSpc>
                <a:spcPct val="115000"/>
              </a:lnSpc>
              <a:spcBef>
                <a:spcPts val="0"/>
              </a:spcBef>
              <a:spcAft>
                <a:spcPts val="0"/>
              </a:spcAft>
              <a:buSzPts val="1350"/>
              <a:buChar char="■"/>
              <a:defRPr/>
            </a:lvl6pPr>
            <a:lvl7pPr indent="-314325" lvl="6" marL="3200400" algn="l">
              <a:lnSpc>
                <a:spcPct val="115000"/>
              </a:lnSpc>
              <a:spcBef>
                <a:spcPts val="0"/>
              </a:spcBef>
              <a:spcAft>
                <a:spcPts val="0"/>
              </a:spcAft>
              <a:buSzPts val="1350"/>
              <a:buChar char="●"/>
              <a:defRPr/>
            </a:lvl7pPr>
            <a:lvl8pPr indent="-314325" lvl="7" marL="3657600" algn="l">
              <a:lnSpc>
                <a:spcPct val="115000"/>
              </a:lnSpc>
              <a:spcBef>
                <a:spcPts val="0"/>
              </a:spcBef>
              <a:spcAft>
                <a:spcPts val="0"/>
              </a:spcAft>
              <a:buSzPts val="1350"/>
              <a:buChar char="○"/>
              <a:defRPr/>
            </a:lvl8pPr>
            <a:lvl9pPr indent="-314325" lvl="8" marL="4114800" algn="l">
              <a:lnSpc>
                <a:spcPct val="115000"/>
              </a:lnSpc>
              <a:spcBef>
                <a:spcPts val="0"/>
              </a:spcBef>
              <a:spcAft>
                <a:spcPts val="0"/>
              </a:spcAft>
              <a:buSzPts val="1350"/>
              <a:buChar char="■"/>
              <a:defRPr/>
            </a:lvl9pPr>
          </a:lstStyle>
          <a:p/>
        </p:txBody>
      </p:sp>
      <p:sp>
        <p:nvSpPr>
          <p:cNvPr id="29" name="Google Shape;29;p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4.xml"/><Relationship Id="rId10" Type="http://schemas.openxmlformats.org/officeDocument/2006/relationships/slideLayout" Target="../slideLayouts/slideLayout23.xml"/><Relationship Id="rId13" Type="http://schemas.openxmlformats.org/officeDocument/2006/relationships/theme" Target="../theme/theme2.xml"/><Relationship Id="rId12" Type="http://schemas.openxmlformats.org/officeDocument/2006/relationships/slideLayout" Target="../slideLayouts/slideLayout25.xml"/><Relationship Id="rId1" Type="http://schemas.openxmlformats.org/officeDocument/2006/relationships/slideLayout" Target="../slideLayouts/slideLayout14.xml"/><Relationship Id="rId2" Type="http://schemas.openxmlformats.org/officeDocument/2006/relationships/slideLayout" Target="../slideLayouts/slideLayout15.xml"/><Relationship Id="rId3" Type="http://schemas.openxmlformats.org/officeDocument/2006/relationships/slideLayout" Target="../slideLayouts/slideLayout16.xml"/><Relationship Id="rId4" Type="http://schemas.openxmlformats.org/officeDocument/2006/relationships/slideLayout" Target="../slideLayouts/slideLayout17.xml"/><Relationship Id="rId9" Type="http://schemas.openxmlformats.org/officeDocument/2006/relationships/slideLayout" Target="../slideLayouts/slideLayout22.xml"/><Relationship Id="rId5" Type="http://schemas.openxmlformats.org/officeDocument/2006/relationships/slideLayout" Target="../slideLayouts/slideLayout18.xml"/><Relationship Id="rId6" Type="http://schemas.openxmlformats.org/officeDocument/2006/relationships/slideLayout" Target="../slideLayouts/slideLayout19.xml"/><Relationship Id="rId7" Type="http://schemas.openxmlformats.org/officeDocument/2006/relationships/slideLayout" Target="../slideLayouts/slideLayout20.xml"/><Relationship Id="rId8"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6.xml"/><Relationship Id="rId10" Type="http://schemas.openxmlformats.org/officeDocument/2006/relationships/slideLayout" Target="../slideLayouts/slideLayout35.xml"/><Relationship Id="rId13" Type="http://schemas.openxmlformats.org/officeDocument/2006/relationships/theme" Target="../theme/theme4.xml"/><Relationship Id="rId12" Type="http://schemas.openxmlformats.org/officeDocument/2006/relationships/slideLayout" Target="../slideLayouts/slideLayout37.xml"/><Relationship Id="rId1" Type="http://schemas.openxmlformats.org/officeDocument/2006/relationships/slideLayout" Target="../slideLayouts/slideLayout26.xml"/><Relationship Id="rId2" Type="http://schemas.openxmlformats.org/officeDocument/2006/relationships/slideLayout" Target="../slideLayouts/slideLayout27.xml"/><Relationship Id="rId3" Type="http://schemas.openxmlformats.org/officeDocument/2006/relationships/slideLayout" Target="../slideLayouts/slideLayout28.xml"/><Relationship Id="rId4" Type="http://schemas.openxmlformats.org/officeDocument/2006/relationships/slideLayout" Target="../slideLayouts/slideLayout29.xml"/><Relationship Id="rId9" Type="http://schemas.openxmlformats.org/officeDocument/2006/relationships/slideLayout" Target="../slideLayouts/slideLayout34.xml"/><Relationship Id="rId5" Type="http://schemas.openxmlformats.org/officeDocument/2006/relationships/slideLayout" Target="../slideLayouts/slideLayout30.xml"/><Relationship Id="rId6" Type="http://schemas.openxmlformats.org/officeDocument/2006/relationships/slideLayout" Target="../slideLayouts/slideLayout31.xml"/><Relationship Id="rId7" Type="http://schemas.openxmlformats.org/officeDocument/2006/relationships/slideLayout" Target="../slideLayouts/slideLayout32.xml"/><Relationship Id="rId8"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DM Sans"/>
              <a:buNone/>
              <a:defRPr b="0" i="0" sz="2800" u="none" cap="none" strike="noStrike">
                <a:solidFill>
                  <a:schemeClr val="dk1"/>
                </a:solidFill>
                <a:latin typeface="DM Sans"/>
                <a:ea typeface="DM Sans"/>
                <a:cs typeface="DM Sans"/>
                <a:sym typeface="DM Sans"/>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DM Sans"/>
              <a:buChar char="●"/>
              <a:defRPr b="0" i="0" sz="1800" u="none" cap="none" strike="noStrike">
                <a:solidFill>
                  <a:schemeClr val="dk2"/>
                </a:solidFill>
                <a:latin typeface="DM Sans"/>
                <a:ea typeface="DM Sans"/>
                <a:cs typeface="DM Sans"/>
                <a:sym typeface="DM Sans"/>
              </a:defRPr>
            </a:lvl1pPr>
            <a:lvl2pPr indent="-314325" lvl="1" marL="914400" marR="0" rtl="0" algn="l">
              <a:lnSpc>
                <a:spcPct val="115000"/>
              </a:lnSpc>
              <a:spcBef>
                <a:spcPts val="0"/>
              </a:spcBef>
              <a:spcAft>
                <a:spcPts val="0"/>
              </a:spcAft>
              <a:buClr>
                <a:schemeClr val="dk2"/>
              </a:buClr>
              <a:buSzPts val="1350"/>
              <a:buFont typeface="DM Sans"/>
              <a:buChar char="○"/>
              <a:defRPr b="0" i="0" sz="1350" u="none" cap="none" strike="noStrike">
                <a:solidFill>
                  <a:schemeClr val="dk2"/>
                </a:solidFill>
                <a:latin typeface="DM Sans"/>
                <a:ea typeface="DM Sans"/>
                <a:cs typeface="DM Sans"/>
                <a:sym typeface="DM Sans"/>
              </a:defRPr>
            </a:lvl2pPr>
            <a:lvl3pPr indent="-314325" lvl="2" marL="1371600" marR="0" rtl="0" algn="l">
              <a:lnSpc>
                <a:spcPct val="115000"/>
              </a:lnSpc>
              <a:spcBef>
                <a:spcPts val="0"/>
              </a:spcBef>
              <a:spcAft>
                <a:spcPts val="0"/>
              </a:spcAft>
              <a:buClr>
                <a:schemeClr val="dk2"/>
              </a:buClr>
              <a:buSzPts val="1350"/>
              <a:buFont typeface="DM Sans"/>
              <a:buChar char="■"/>
              <a:defRPr b="0" i="0" sz="1350" u="none" cap="none" strike="noStrike">
                <a:solidFill>
                  <a:schemeClr val="dk2"/>
                </a:solidFill>
                <a:latin typeface="DM Sans"/>
                <a:ea typeface="DM Sans"/>
                <a:cs typeface="DM Sans"/>
                <a:sym typeface="DM Sans"/>
              </a:defRPr>
            </a:lvl3pPr>
            <a:lvl4pPr indent="-314325" lvl="3" marL="1828800" marR="0" rtl="0" algn="l">
              <a:lnSpc>
                <a:spcPct val="115000"/>
              </a:lnSpc>
              <a:spcBef>
                <a:spcPts val="0"/>
              </a:spcBef>
              <a:spcAft>
                <a:spcPts val="0"/>
              </a:spcAft>
              <a:buClr>
                <a:schemeClr val="dk2"/>
              </a:buClr>
              <a:buSzPts val="1350"/>
              <a:buFont typeface="DM Sans"/>
              <a:buChar char="●"/>
              <a:defRPr b="0" i="0" sz="1350" u="none" cap="none" strike="noStrike">
                <a:solidFill>
                  <a:schemeClr val="dk2"/>
                </a:solidFill>
                <a:latin typeface="DM Sans"/>
                <a:ea typeface="DM Sans"/>
                <a:cs typeface="DM Sans"/>
                <a:sym typeface="DM Sans"/>
              </a:defRPr>
            </a:lvl4pPr>
            <a:lvl5pPr indent="-314325" lvl="4" marL="2286000" marR="0" rtl="0" algn="l">
              <a:lnSpc>
                <a:spcPct val="115000"/>
              </a:lnSpc>
              <a:spcBef>
                <a:spcPts val="0"/>
              </a:spcBef>
              <a:spcAft>
                <a:spcPts val="0"/>
              </a:spcAft>
              <a:buClr>
                <a:schemeClr val="dk2"/>
              </a:buClr>
              <a:buSzPts val="1350"/>
              <a:buFont typeface="DM Sans"/>
              <a:buChar char="○"/>
              <a:defRPr b="0" i="0" sz="1350" u="none" cap="none" strike="noStrike">
                <a:solidFill>
                  <a:schemeClr val="dk2"/>
                </a:solidFill>
                <a:latin typeface="DM Sans"/>
                <a:ea typeface="DM Sans"/>
                <a:cs typeface="DM Sans"/>
                <a:sym typeface="DM Sans"/>
              </a:defRPr>
            </a:lvl5pPr>
            <a:lvl6pPr indent="-314325" lvl="5" marL="2743200" marR="0" rtl="0" algn="l">
              <a:lnSpc>
                <a:spcPct val="115000"/>
              </a:lnSpc>
              <a:spcBef>
                <a:spcPts val="0"/>
              </a:spcBef>
              <a:spcAft>
                <a:spcPts val="0"/>
              </a:spcAft>
              <a:buClr>
                <a:schemeClr val="dk2"/>
              </a:buClr>
              <a:buSzPts val="1350"/>
              <a:buFont typeface="DM Sans"/>
              <a:buChar char="■"/>
              <a:defRPr b="0" i="0" sz="1350" u="none" cap="none" strike="noStrike">
                <a:solidFill>
                  <a:schemeClr val="dk2"/>
                </a:solidFill>
                <a:latin typeface="DM Sans"/>
                <a:ea typeface="DM Sans"/>
                <a:cs typeface="DM Sans"/>
                <a:sym typeface="DM Sans"/>
              </a:defRPr>
            </a:lvl6pPr>
            <a:lvl7pPr indent="-314325" lvl="6" marL="3200400" marR="0" rtl="0" algn="l">
              <a:lnSpc>
                <a:spcPct val="115000"/>
              </a:lnSpc>
              <a:spcBef>
                <a:spcPts val="0"/>
              </a:spcBef>
              <a:spcAft>
                <a:spcPts val="0"/>
              </a:spcAft>
              <a:buClr>
                <a:schemeClr val="dk2"/>
              </a:buClr>
              <a:buSzPts val="1350"/>
              <a:buFont typeface="DM Sans"/>
              <a:buChar char="●"/>
              <a:defRPr b="0" i="0" sz="1350" u="none" cap="none" strike="noStrike">
                <a:solidFill>
                  <a:schemeClr val="dk2"/>
                </a:solidFill>
                <a:latin typeface="DM Sans"/>
                <a:ea typeface="DM Sans"/>
                <a:cs typeface="DM Sans"/>
                <a:sym typeface="DM Sans"/>
              </a:defRPr>
            </a:lvl7pPr>
            <a:lvl8pPr indent="-314325" lvl="7" marL="3657600" marR="0" rtl="0" algn="l">
              <a:lnSpc>
                <a:spcPct val="115000"/>
              </a:lnSpc>
              <a:spcBef>
                <a:spcPts val="0"/>
              </a:spcBef>
              <a:spcAft>
                <a:spcPts val="0"/>
              </a:spcAft>
              <a:buClr>
                <a:schemeClr val="dk2"/>
              </a:buClr>
              <a:buSzPts val="1350"/>
              <a:buFont typeface="DM Sans"/>
              <a:buChar char="○"/>
              <a:defRPr b="0" i="0" sz="1350" u="none" cap="none" strike="noStrike">
                <a:solidFill>
                  <a:schemeClr val="dk2"/>
                </a:solidFill>
                <a:latin typeface="DM Sans"/>
                <a:ea typeface="DM Sans"/>
                <a:cs typeface="DM Sans"/>
                <a:sym typeface="DM Sans"/>
              </a:defRPr>
            </a:lvl8pPr>
            <a:lvl9pPr indent="-314325" lvl="8" marL="4114800" marR="0" rtl="0" algn="l">
              <a:lnSpc>
                <a:spcPct val="115000"/>
              </a:lnSpc>
              <a:spcBef>
                <a:spcPts val="0"/>
              </a:spcBef>
              <a:spcAft>
                <a:spcPts val="0"/>
              </a:spcAft>
              <a:buClr>
                <a:schemeClr val="dk2"/>
              </a:buClr>
              <a:buSzPts val="1350"/>
              <a:buFont typeface="DM Sans"/>
              <a:buChar char="■"/>
              <a:defRPr b="0" i="0" sz="1350" u="none" cap="none" strike="noStrike">
                <a:solidFill>
                  <a:schemeClr val="dk2"/>
                </a:solidFill>
                <a:latin typeface="DM Sans"/>
                <a:ea typeface="DM Sans"/>
                <a:cs typeface="DM Sans"/>
                <a:sym typeface="DM Sans"/>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40" name="Shape 40"/>
        <p:cNvGrpSpPr/>
        <p:nvPr/>
      </p:nvGrpSpPr>
      <p:grpSpPr>
        <a:xfrm>
          <a:off x="0" y="0"/>
          <a:ext cx="0" cy="0"/>
          <a:chOff x="0" y="0"/>
          <a:chExt cx="0" cy="0"/>
        </a:xfrm>
      </p:grpSpPr>
      <p:sp>
        <p:nvSpPr>
          <p:cNvPr id="41" name="Google Shape;41;p1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42" name="Google Shape;42;p1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43" name="Google Shape;43;p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73" name="Shape 73"/>
        <p:cNvGrpSpPr/>
        <p:nvPr/>
      </p:nvGrpSpPr>
      <p:grpSpPr>
        <a:xfrm>
          <a:off x="0" y="0"/>
          <a:ext cx="0" cy="0"/>
          <a:chOff x="0" y="0"/>
          <a:chExt cx="0" cy="0"/>
        </a:xfrm>
      </p:grpSpPr>
      <p:sp>
        <p:nvSpPr>
          <p:cNvPr id="74" name="Google Shape;74;p2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5" name="Google Shape;75;p2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76" name="Google Shape;76;p2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36.png"/><Relationship Id="rId4" Type="http://schemas.openxmlformats.org/officeDocument/2006/relationships/image" Target="../media/image40.png"/><Relationship Id="rId5" Type="http://schemas.openxmlformats.org/officeDocument/2006/relationships/image" Target="../media/image69.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36.png"/><Relationship Id="rId4" Type="http://schemas.openxmlformats.org/officeDocument/2006/relationships/image" Target="../media/image40.png"/><Relationship Id="rId5" Type="http://schemas.openxmlformats.org/officeDocument/2006/relationships/image" Target="../media/image66.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image" Target="../media/image35.png"/><Relationship Id="rId4" Type="http://schemas.openxmlformats.org/officeDocument/2006/relationships/image" Target="../media/image67.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image" Target="../media/image67.jpg"/><Relationship Id="rId4" Type="http://schemas.openxmlformats.org/officeDocument/2006/relationships/image" Target="../media/image3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5.xml"/><Relationship Id="rId3" Type="http://schemas.openxmlformats.org/officeDocument/2006/relationships/image" Target="../media/image4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6.xml"/><Relationship Id="rId3" Type="http://schemas.openxmlformats.org/officeDocument/2006/relationships/image" Target="../media/image4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7.xml"/><Relationship Id="rId3" Type="http://schemas.openxmlformats.org/officeDocument/2006/relationships/image" Target="../media/image41.png"/><Relationship Id="rId4" Type="http://schemas.openxmlformats.org/officeDocument/2006/relationships/image" Target="../media/image69.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8.xml"/><Relationship Id="rId3" Type="http://schemas.openxmlformats.org/officeDocument/2006/relationships/image" Target="../media/image71.png"/><Relationship Id="rId4" Type="http://schemas.openxmlformats.org/officeDocument/2006/relationships/image" Target="../media/image12.png"/><Relationship Id="rId5" Type="http://schemas.openxmlformats.org/officeDocument/2006/relationships/image" Target="../media/image69.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3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3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5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4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4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 Id="rId3" Type="http://schemas.openxmlformats.org/officeDocument/2006/relationships/hyperlink" Target="https://youtu.be/BvngUP0sHhQ?t=220" TargetMode="External"/><Relationship Id="rId4" Type="http://schemas.openxmlformats.org/officeDocument/2006/relationships/hyperlink" Target="http://www.youtube.com/watch?v=BvngUP0sHhQ" TargetMode="External"/><Relationship Id="rId5" Type="http://schemas.openxmlformats.org/officeDocument/2006/relationships/image" Target="../media/image57.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4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 Id="rId3" Type="http://schemas.openxmlformats.org/officeDocument/2006/relationships/image" Target="../media/image4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 Id="rId3" Type="http://schemas.openxmlformats.org/officeDocument/2006/relationships/image" Target="../media/image40.png"/><Relationship Id="rId4" Type="http://schemas.openxmlformats.org/officeDocument/2006/relationships/hyperlink" Target="http://drive.google.com/file/d/1ZpGfK8w4l_Vd8fC6rJTLX59j_xowFFcc/view" TargetMode="External"/><Relationship Id="rId5" Type="http://schemas.openxmlformats.org/officeDocument/2006/relationships/image" Target="../media/image4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1.xml"/><Relationship Id="rId3" Type="http://schemas.openxmlformats.org/officeDocument/2006/relationships/image" Target="../media/image5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 Id="rId3" Type="http://schemas.openxmlformats.org/officeDocument/2006/relationships/image" Target="../media/image4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5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5.xml"/><Relationship Id="rId3" Type="http://schemas.openxmlformats.org/officeDocument/2006/relationships/image" Target="../media/image61.gi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6.xml"/><Relationship Id="rId3" Type="http://schemas.openxmlformats.org/officeDocument/2006/relationships/image" Target="../media/image3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35.png"/><Relationship Id="rId4" Type="http://schemas.openxmlformats.org/officeDocument/2006/relationships/image" Target="../media/image1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8.xml"/><Relationship Id="rId3" Type="http://schemas.openxmlformats.org/officeDocument/2006/relationships/image" Target="../media/image6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9.xml"/><Relationship Id="rId3" Type="http://schemas.openxmlformats.org/officeDocument/2006/relationships/image" Target="../media/image6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37.png"/><Relationship Id="rId4" Type="http://schemas.openxmlformats.org/officeDocument/2006/relationships/image" Target="../media/image39.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35.png"/><Relationship Id="rId4" Type="http://schemas.openxmlformats.org/officeDocument/2006/relationships/image" Target="../media/image1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2.xml"/><Relationship Id="rId3" Type="http://schemas.openxmlformats.org/officeDocument/2006/relationships/image" Target="../media/image35.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3.xml"/><Relationship Id="rId3" Type="http://schemas.openxmlformats.org/officeDocument/2006/relationships/image" Target="../media/image4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 Id="rId3" Type="http://schemas.openxmlformats.org/officeDocument/2006/relationships/image" Target="../media/image4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 Id="rId3" Type="http://schemas.openxmlformats.org/officeDocument/2006/relationships/image" Target="../media/image35.png"/><Relationship Id="rId4" Type="http://schemas.openxmlformats.org/officeDocument/2006/relationships/image" Target="../media/image12.png"/><Relationship Id="rId5" Type="http://schemas.openxmlformats.org/officeDocument/2006/relationships/image" Target="../media/image72.gif"/></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6.xml"/><Relationship Id="rId3" Type="http://schemas.openxmlformats.org/officeDocument/2006/relationships/image" Target="../media/image35.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 Id="rId3" Type="http://schemas.openxmlformats.org/officeDocument/2006/relationships/image" Target="../media/image35.png"/><Relationship Id="rId4" Type="http://schemas.openxmlformats.org/officeDocument/2006/relationships/image" Target="../media/image12.png"/><Relationship Id="rId5" Type="http://schemas.openxmlformats.org/officeDocument/2006/relationships/image" Target="../media/image75.jp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 Id="rId3" Type="http://schemas.openxmlformats.org/officeDocument/2006/relationships/image" Target="../media/image3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38.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68.jpg"/><Relationship Id="rId4" Type="http://schemas.openxmlformats.org/officeDocument/2006/relationships/image" Target="../media/image36.png"/><Relationship Id="rId5" Type="http://schemas.openxmlformats.org/officeDocument/2006/relationships/image" Target="../media/image4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35.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10" name="Shape 110"/>
        <p:cNvGrpSpPr/>
        <p:nvPr/>
      </p:nvGrpSpPr>
      <p:grpSpPr>
        <a:xfrm>
          <a:off x="0" y="0"/>
          <a:ext cx="0" cy="0"/>
          <a:chOff x="0" y="0"/>
          <a:chExt cx="0" cy="0"/>
        </a:xfrm>
      </p:grpSpPr>
      <p:sp>
        <p:nvSpPr>
          <p:cNvPr id="111" name="Google Shape;111;p41"/>
          <p:cNvSpPr txBox="1"/>
          <p:nvPr/>
        </p:nvSpPr>
        <p:spPr>
          <a:xfrm>
            <a:off x="488150" y="468275"/>
            <a:ext cx="2461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DM Sans"/>
              <a:ea typeface="DM Sans"/>
              <a:cs typeface="DM Sans"/>
              <a:sym typeface="DM Sans"/>
            </a:endParaRPr>
          </a:p>
        </p:txBody>
      </p:sp>
      <p:sp>
        <p:nvSpPr>
          <p:cNvPr id="112" name="Google Shape;112;p41"/>
          <p:cNvSpPr txBox="1"/>
          <p:nvPr/>
        </p:nvSpPr>
        <p:spPr>
          <a:xfrm>
            <a:off x="502950" y="1663250"/>
            <a:ext cx="47769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highlight>
                  <a:schemeClr val="accent6"/>
                </a:highlight>
                <a:latin typeface="DM Sans"/>
                <a:ea typeface="DM Sans"/>
                <a:cs typeface="DM Sans"/>
                <a:sym typeface="DM Sans"/>
              </a:rPr>
              <a:t>Table of contents</a:t>
            </a:r>
            <a:endParaRPr b="1" i="0" sz="4000" u="none" cap="none" strike="noStrike">
              <a:solidFill>
                <a:schemeClr val="dk1"/>
              </a:solidFill>
              <a:highlight>
                <a:schemeClr val="accent6"/>
              </a:highlight>
              <a:latin typeface="DM Sans"/>
              <a:ea typeface="DM Sans"/>
              <a:cs typeface="DM Sans"/>
              <a:sym typeface="DM Sans"/>
            </a:endParaRPr>
          </a:p>
        </p:txBody>
      </p:sp>
      <p:sp>
        <p:nvSpPr>
          <p:cNvPr id="113" name="Google Shape;113;p41"/>
          <p:cNvSpPr txBox="1"/>
          <p:nvPr/>
        </p:nvSpPr>
        <p:spPr>
          <a:xfrm>
            <a:off x="481800" y="2679675"/>
            <a:ext cx="8180400" cy="1639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350"/>
              <a:buFont typeface="Arial"/>
              <a:buNone/>
            </a:pPr>
            <a:r>
              <a:rPr lang="es" sz="1350">
                <a:solidFill>
                  <a:schemeClr val="dk1"/>
                </a:solidFill>
                <a:latin typeface="DM Sans"/>
                <a:ea typeface="DM Sans"/>
                <a:cs typeface="DM Sans"/>
                <a:sym typeface="DM Sans"/>
              </a:rPr>
              <a:t>Week 9</a:t>
            </a:r>
            <a:endParaRPr sz="135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350"/>
              <a:buFont typeface="Arial"/>
              <a:buNone/>
            </a:pPr>
            <a:r>
              <a:rPr lang="es" sz="1350">
                <a:solidFill>
                  <a:schemeClr val="dk1"/>
                </a:solidFill>
                <a:latin typeface="DM Sans"/>
                <a:ea typeface="DM Sans"/>
                <a:cs typeface="DM Sans"/>
                <a:sym typeface="DM Sans"/>
              </a:rPr>
              <a:t>Name of the lesson: The dream workplace</a:t>
            </a:r>
            <a:endParaRPr sz="135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350"/>
              <a:buFont typeface="Arial"/>
              <a:buNone/>
            </a:pPr>
            <a:r>
              <a:rPr lang="es" sz="1350">
                <a:solidFill>
                  <a:schemeClr val="dk1"/>
                </a:solidFill>
                <a:latin typeface="DM Sans"/>
                <a:ea typeface="DM Sans"/>
                <a:cs typeface="DM Sans"/>
                <a:sym typeface="DM Sans"/>
              </a:rPr>
              <a:t>Lesson objectives: </a:t>
            </a:r>
            <a:endParaRPr>
              <a:solidFill>
                <a:schemeClr val="dk1"/>
              </a:solidFill>
            </a:endParaRPr>
          </a:p>
          <a:p>
            <a:pPr indent="-285750" lvl="0" marL="285750" rtl="0" algn="l">
              <a:spcBef>
                <a:spcPts val="0"/>
              </a:spcBef>
              <a:spcAft>
                <a:spcPts val="0"/>
              </a:spcAft>
              <a:buClr>
                <a:schemeClr val="dk1"/>
              </a:buClr>
              <a:buSzPts val="1350"/>
              <a:buFont typeface="DM Sans"/>
              <a:buChar char="•"/>
            </a:pPr>
            <a:r>
              <a:rPr lang="es" sz="1350">
                <a:solidFill>
                  <a:schemeClr val="dk1"/>
                </a:solidFill>
                <a:latin typeface="DM Sans"/>
                <a:ea typeface="DM Sans"/>
                <a:cs typeface="DM Sans"/>
                <a:sym typeface="DM Sans"/>
              </a:rPr>
              <a:t>To describe spaces and workplaces</a:t>
            </a:r>
            <a:endParaRPr sz="1350">
              <a:solidFill>
                <a:schemeClr val="dk1"/>
              </a:solidFill>
              <a:latin typeface="DM Sans"/>
              <a:ea typeface="DM Sans"/>
              <a:cs typeface="DM Sans"/>
              <a:sym typeface="DM Sans"/>
            </a:endParaRPr>
          </a:p>
          <a:p>
            <a:pPr indent="-285750" lvl="0" marL="285750" rtl="0" algn="l">
              <a:spcBef>
                <a:spcPts val="0"/>
              </a:spcBef>
              <a:spcAft>
                <a:spcPts val="0"/>
              </a:spcAft>
              <a:buClr>
                <a:schemeClr val="dk1"/>
              </a:buClr>
              <a:buSzPts val="1350"/>
              <a:buFont typeface="DM Sans"/>
              <a:buChar char="•"/>
            </a:pPr>
            <a:r>
              <a:rPr lang="es" sz="1350">
                <a:solidFill>
                  <a:schemeClr val="dk1"/>
                </a:solidFill>
                <a:latin typeface="DM Sans"/>
                <a:ea typeface="DM Sans"/>
                <a:cs typeface="DM Sans"/>
                <a:sym typeface="DM Sans"/>
              </a:rPr>
              <a:t>To read two descriptions and understand the main idea</a:t>
            </a:r>
            <a:endParaRPr sz="1350">
              <a:solidFill>
                <a:schemeClr val="dk1"/>
              </a:solidFill>
              <a:latin typeface="DM Sans"/>
              <a:ea typeface="DM Sans"/>
              <a:cs typeface="DM Sans"/>
              <a:sym typeface="DM Sans"/>
            </a:endParaRPr>
          </a:p>
          <a:p>
            <a:pPr indent="-285750" lvl="0" marL="285750" rtl="0" algn="l">
              <a:spcBef>
                <a:spcPts val="0"/>
              </a:spcBef>
              <a:spcAft>
                <a:spcPts val="0"/>
              </a:spcAft>
              <a:buClr>
                <a:schemeClr val="dk1"/>
              </a:buClr>
              <a:buSzPts val="1350"/>
              <a:buFont typeface="DM Sans"/>
              <a:buChar char="•"/>
            </a:pPr>
            <a:r>
              <a:rPr lang="es" sz="1350">
                <a:solidFill>
                  <a:schemeClr val="dk1"/>
                </a:solidFill>
                <a:latin typeface="DM Sans"/>
                <a:ea typeface="DM Sans"/>
                <a:cs typeface="DM Sans"/>
                <a:sym typeface="DM Sans"/>
              </a:rPr>
              <a:t>To watch a video and describe what is seen</a:t>
            </a:r>
            <a:endParaRPr sz="1350">
              <a:solidFill>
                <a:schemeClr val="dk1"/>
              </a:solidFill>
              <a:latin typeface="DM Sans"/>
              <a:ea typeface="DM Sans"/>
              <a:cs typeface="DM Sans"/>
              <a:sym typeface="DM Sans"/>
            </a:endParaRPr>
          </a:p>
          <a:p>
            <a:pPr indent="-285750" lvl="0" marL="285750" rtl="0" algn="l">
              <a:spcBef>
                <a:spcPts val="0"/>
              </a:spcBef>
              <a:spcAft>
                <a:spcPts val="0"/>
              </a:spcAft>
              <a:buClr>
                <a:schemeClr val="dk1"/>
              </a:buClr>
              <a:buSzPts val="1350"/>
              <a:buFont typeface="DM Sans"/>
              <a:buChar char="•"/>
            </a:pPr>
            <a:r>
              <a:rPr lang="es" sz="1350">
                <a:solidFill>
                  <a:schemeClr val="dk1"/>
                </a:solidFill>
                <a:latin typeface="DM Sans"/>
                <a:ea typeface="DM Sans"/>
                <a:cs typeface="DM Sans"/>
                <a:sym typeface="DM Sans"/>
              </a:rPr>
              <a:t>To listen to an audio and contrast information from different sources </a:t>
            </a:r>
            <a:endParaRPr sz="1350">
              <a:solidFill>
                <a:schemeClr val="dk1"/>
              </a:solidFill>
              <a:latin typeface="DM Sans"/>
              <a:ea typeface="DM Sans"/>
              <a:cs typeface="DM Sans"/>
              <a:sym typeface="DM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50"/>
          <p:cNvSpPr txBox="1"/>
          <p:nvPr/>
        </p:nvSpPr>
        <p:spPr>
          <a:xfrm>
            <a:off x="457725" y="1071050"/>
            <a:ext cx="47301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Where do you work best?</a:t>
            </a:r>
            <a:endParaRPr b="1" sz="4000">
              <a:solidFill>
                <a:schemeClr val="dk1"/>
              </a:solidFill>
              <a:latin typeface="DM Sans"/>
              <a:ea typeface="DM Sans"/>
              <a:cs typeface="DM Sans"/>
              <a:sym typeface="DM Sans"/>
            </a:endParaRPr>
          </a:p>
        </p:txBody>
      </p:sp>
      <p:grpSp>
        <p:nvGrpSpPr>
          <p:cNvPr id="213" name="Google Shape;213;p50"/>
          <p:cNvGrpSpPr/>
          <p:nvPr/>
        </p:nvGrpSpPr>
        <p:grpSpPr>
          <a:xfrm>
            <a:off x="476251" y="483036"/>
            <a:ext cx="401518" cy="401518"/>
            <a:chOff x="3137108" y="2467173"/>
            <a:chExt cx="738900" cy="738900"/>
          </a:xfrm>
        </p:grpSpPr>
        <p:sp>
          <p:nvSpPr>
            <p:cNvPr id="214" name="Google Shape;214;p50"/>
            <p:cNvSpPr/>
            <p:nvPr/>
          </p:nvSpPr>
          <p:spPr>
            <a:xfrm>
              <a:off x="3137108" y="2467173"/>
              <a:ext cx="738900" cy="7389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5" name="Google Shape;215;p50" title="ícono de desafío entregable"/>
            <p:cNvPicPr preferRelativeResize="0"/>
            <p:nvPr/>
          </p:nvPicPr>
          <p:blipFill>
            <a:blip r:embed="rId3">
              <a:alphaModFix/>
            </a:blip>
            <a:stretch>
              <a:fillRect/>
            </a:stretch>
          </p:blipFill>
          <p:spPr>
            <a:xfrm>
              <a:off x="3284109" y="2622263"/>
              <a:ext cx="428721" cy="428726"/>
            </a:xfrm>
            <a:prstGeom prst="rect">
              <a:avLst/>
            </a:prstGeom>
            <a:noFill/>
            <a:ln>
              <a:noFill/>
            </a:ln>
          </p:spPr>
        </p:pic>
      </p:grpSp>
      <p:sp>
        <p:nvSpPr>
          <p:cNvPr id="216" name="Google Shape;216;p50"/>
          <p:cNvSpPr txBox="1"/>
          <p:nvPr/>
        </p:nvSpPr>
        <p:spPr>
          <a:xfrm>
            <a:off x="1144875" y="468225"/>
            <a:ext cx="3043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DM Sans"/>
              <a:ea typeface="DM Sans"/>
              <a:cs typeface="DM Sans"/>
              <a:sym typeface="DM Sans"/>
            </a:endParaRPr>
          </a:p>
        </p:txBody>
      </p:sp>
      <p:sp>
        <p:nvSpPr>
          <p:cNvPr id="217" name="Google Shape;217;p50"/>
          <p:cNvSpPr txBox="1"/>
          <p:nvPr/>
        </p:nvSpPr>
        <p:spPr>
          <a:xfrm>
            <a:off x="457725" y="2268925"/>
            <a:ext cx="4417800" cy="247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1350">
              <a:latin typeface="DM Sans"/>
              <a:ea typeface="DM Sans"/>
              <a:cs typeface="DM Sans"/>
              <a:sym typeface="DM Sans"/>
            </a:endParaRPr>
          </a:p>
          <a:p>
            <a:pPr indent="0" lvl="0" marL="0" rtl="0" algn="l">
              <a:spcBef>
                <a:spcPts val="0"/>
              </a:spcBef>
              <a:spcAft>
                <a:spcPts val="0"/>
              </a:spcAft>
              <a:buNone/>
            </a:pPr>
            <a:r>
              <a:rPr b="1" lang="es" sz="1350">
                <a:latin typeface="DM Sans"/>
                <a:ea typeface="DM Sans"/>
                <a:cs typeface="DM Sans"/>
                <a:sym typeface="DM Sans"/>
              </a:rPr>
              <a:t>Hi, My name is Laura. I’m a content creator, and I work writing articles and designing campaigns for a site about films and series.</a:t>
            </a:r>
            <a:endParaRPr b="1" sz="1350">
              <a:latin typeface="DM Sans"/>
              <a:ea typeface="DM Sans"/>
              <a:cs typeface="DM Sans"/>
              <a:sym typeface="DM Sans"/>
            </a:endParaRPr>
          </a:p>
          <a:p>
            <a:pPr indent="0" lvl="0" marL="0" rtl="0" algn="l">
              <a:spcBef>
                <a:spcPts val="0"/>
              </a:spcBef>
              <a:spcAft>
                <a:spcPts val="0"/>
              </a:spcAft>
              <a:buNone/>
            </a:pPr>
            <a:r>
              <a:t/>
            </a:r>
            <a:endParaRPr b="1" sz="1350">
              <a:latin typeface="DM Sans"/>
              <a:ea typeface="DM Sans"/>
              <a:cs typeface="DM Sans"/>
              <a:sym typeface="DM Sans"/>
            </a:endParaRPr>
          </a:p>
          <a:p>
            <a:pPr indent="0" lvl="0" marL="0" rtl="0" algn="l">
              <a:spcBef>
                <a:spcPts val="0"/>
              </a:spcBef>
              <a:spcAft>
                <a:spcPts val="0"/>
              </a:spcAft>
              <a:buNone/>
            </a:pPr>
            <a:r>
              <a:rPr lang="es" sz="1350">
                <a:latin typeface="DM Sans"/>
                <a:ea typeface="DM Sans"/>
                <a:cs typeface="DM Sans"/>
                <a:sym typeface="DM Sans"/>
              </a:rPr>
              <a:t>I usually work best in cafés, because I can listen to other people and get ideas for my articles. </a:t>
            </a:r>
            <a:br>
              <a:rPr lang="es" sz="1350">
                <a:latin typeface="DM Sans"/>
                <a:ea typeface="DM Sans"/>
                <a:cs typeface="DM Sans"/>
                <a:sym typeface="DM Sans"/>
              </a:rPr>
            </a:br>
            <a:r>
              <a:rPr lang="es" sz="1350">
                <a:latin typeface="DM Sans"/>
                <a:ea typeface="DM Sans"/>
                <a:cs typeface="DM Sans"/>
                <a:sym typeface="DM Sans"/>
              </a:rPr>
              <a:t>My dream workplace is an open office where you can speak with your coworkers and share ideas. In my ideal office, there is a café with small </a:t>
            </a:r>
            <a:r>
              <a:rPr lang="es" sz="1350">
                <a:latin typeface="DM Sans"/>
                <a:ea typeface="DM Sans"/>
                <a:cs typeface="DM Sans"/>
                <a:sym typeface="DM Sans"/>
              </a:rPr>
              <a:t>tables</a:t>
            </a:r>
            <a:r>
              <a:rPr lang="es" sz="1350">
                <a:latin typeface="DM Sans"/>
                <a:ea typeface="DM Sans"/>
                <a:cs typeface="DM Sans"/>
                <a:sym typeface="DM Sans"/>
              </a:rPr>
              <a:t> to sit in </a:t>
            </a:r>
            <a:r>
              <a:rPr lang="es" sz="1350">
                <a:latin typeface="DM Sans"/>
                <a:ea typeface="DM Sans"/>
                <a:cs typeface="DM Sans"/>
                <a:sym typeface="DM Sans"/>
              </a:rPr>
              <a:t>groups and</a:t>
            </a:r>
            <a:r>
              <a:rPr lang="es" sz="1350">
                <a:latin typeface="DM Sans"/>
                <a:ea typeface="DM Sans"/>
                <a:cs typeface="DM Sans"/>
                <a:sym typeface="DM Sans"/>
              </a:rPr>
              <a:t> a barista making the best coffee.</a:t>
            </a:r>
            <a:endParaRPr sz="1350">
              <a:latin typeface="DM Sans"/>
              <a:ea typeface="DM Sans"/>
              <a:cs typeface="DM Sans"/>
              <a:sym typeface="DM Sans"/>
            </a:endParaRPr>
          </a:p>
        </p:txBody>
      </p:sp>
      <p:sp>
        <p:nvSpPr>
          <p:cNvPr id="218" name="Google Shape;218;p50"/>
          <p:cNvSpPr txBox="1"/>
          <p:nvPr/>
        </p:nvSpPr>
        <p:spPr>
          <a:xfrm>
            <a:off x="5913000" y="1850525"/>
            <a:ext cx="2322300" cy="1900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s">
                <a:solidFill>
                  <a:schemeClr val="dk1"/>
                </a:solidFill>
              </a:rPr>
              <a:t>https://elements.envato.com/es/open-office-space-policy-business-people-having-in-77TQDE6</a:t>
            </a:r>
            <a:endParaRPr>
              <a:solidFill>
                <a:schemeClr val="dk1"/>
              </a:solidFill>
            </a:endParaRPr>
          </a:p>
          <a:p>
            <a:pPr indent="0" lvl="0" marL="0" rtl="0" algn="l">
              <a:spcBef>
                <a:spcPts val="0"/>
              </a:spcBef>
              <a:spcAft>
                <a:spcPts val="0"/>
              </a:spcAft>
              <a:buNone/>
            </a:pPr>
            <a:r>
              <a:t/>
            </a:r>
            <a:endParaRPr>
              <a:solidFill>
                <a:schemeClr val="dk1"/>
              </a:solidFill>
              <a:latin typeface="DM Sans"/>
              <a:ea typeface="DM Sans"/>
              <a:cs typeface="DM Sans"/>
              <a:sym typeface="DM Sans"/>
            </a:endParaRPr>
          </a:p>
          <a:p>
            <a:pPr indent="0" lvl="0" marL="0" rtl="0" algn="l">
              <a:spcBef>
                <a:spcPts val="0"/>
              </a:spcBef>
              <a:spcAft>
                <a:spcPts val="0"/>
              </a:spcAft>
              <a:buNone/>
            </a:pPr>
            <a:r>
              <a:t/>
            </a:r>
            <a:endParaRPr>
              <a:solidFill>
                <a:schemeClr val="dk1"/>
              </a:solidFill>
              <a:latin typeface="DM Sans"/>
              <a:ea typeface="DM Sans"/>
              <a:cs typeface="DM Sans"/>
              <a:sym typeface="DM Sans"/>
            </a:endParaRPr>
          </a:p>
          <a:p>
            <a:pPr indent="0" lvl="0" marL="0" rtl="0" algn="l">
              <a:spcBef>
                <a:spcPts val="0"/>
              </a:spcBef>
              <a:spcAft>
                <a:spcPts val="0"/>
              </a:spcAft>
              <a:buNone/>
            </a:pPr>
            <a:r>
              <a:t/>
            </a:r>
            <a:endParaRPr>
              <a:solidFill>
                <a:schemeClr val="dk1"/>
              </a:solidFill>
              <a:latin typeface="DM Sans"/>
              <a:ea typeface="DM Sans"/>
              <a:cs typeface="DM Sans"/>
              <a:sym typeface="DM Sans"/>
            </a:endParaRPr>
          </a:p>
          <a:p>
            <a:pPr indent="0" lvl="0" marL="0" rtl="0" algn="ctr">
              <a:spcBef>
                <a:spcPts val="0"/>
              </a:spcBef>
              <a:spcAft>
                <a:spcPts val="0"/>
              </a:spcAft>
              <a:buNone/>
            </a:pPr>
            <a:r>
              <a:t/>
            </a:r>
            <a:endParaRPr sz="1350">
              <a:solidFill>
                <a:schemeClr val="dk1"/>
              </a:solidFill>
              <a:latin typeface="DM Sans"/>
              <a:ea typeface="DM Sans"/>
              <a:cs typeface="DM Sans"/>
              <a:sym typeface="DM Sans"/>
            </a:endParaRPr>
          </a:p>
        </p:txBody>
      </p:sp>
      <p:grpSp>
        <p:nvGrpSpPr>
          <p:cNvPr id="219" name="Google Shape;219;p50"/>
          <p:cNvGrpSpPr/>
          <p:nvPr/>
        </p:nvGrpSpPr>
        <p:grpSpPr>
          <a:xfrm>
            <a:off x="379576" y="314335"/>
            <a:ext cx="738900" cy="738900"/>
            <a:chOff x="473351" y="619523"/>
            <a:chExt cx="738900" cy="738900"/>
          </a:xfrm>
        </p:grpSpPr>
        <p:sp>
          <p:nvSpPr>
            <p:cNvPr id="220" name="Google Shape;220;p50"/>
            <p:cNvSpPr/>
            <p:nvPr/>
          </p:nvSpPr>
          <p:spPr>
            <a:xfrm>
              <a:off x="473351" y="619523"/>
              <a:ext cx="738900" cy="7389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21" name="Google Shape;221;p50" title="ícono de actividad colaborativa"/>
            <p:cNvPicPr preferRelativeResize="0"/>
            <p:nvPr/>
          </p:nvPicPr>
          <p:blipFill>
            <a:blip r:embed="rId4">
              <a:alphaModFix/>
            </a:blip>
            <a:stretch>
              <a:fillRect/>
            </a:stretch>
          </p:blipFill>
          <p:spPr>
            <a:xfrm>
              <a:off x="616475" y="762647"/>
              <a:ext cx="452650" cy="452650"/>
            </a:xfrm>
            <a:prstGeom prst="rect">
              <a:avLst/>
            </a:prstGeom>
            <a:noFill/>
            <a:ln>
              <a:noFill/>
            </a:ln>
          </p:spPr>
        </p:pic>
      </p:grpSp>
      <p:sp>
        <p:nvSpPr>
          <p:cNvPr id="222" name="Google Shape;222;p50"/>
          <p:cNvSpPr txBox="1"/>
          <p:nvPr/>
        </p:nvSpPr>
        <p:spPr>
          <a:xfrm>
            <a:off x="1144875" y="468225"/>
            <a:ext cx="3043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latin typeface="DM Sans"/>
                <a:ea typeface="DM Sans"/>
                <a:cs typeface="DM Sans"/>
                <a:sym typeface="DM Sans"/>
              </a:rPr>
              <a:t>READING COMPREHENSION</a:t>
            </a:r>
            <a:endParaRPr>
              <a:latin typeface="DM Sans"/>
              <a:ea typeface="DM Sans"/>
              <a:cs typeface="DM Sans"/>
              <a:sym typeface="DM Sans"/>
            </a:endParaRPr>
          </a:p>
        </p:txBody>
      </p:sp>
      <p:pic>
        <p:nvPicPr>
          <p:cNvPr id="223" name="Google Shape;223;p50"/>
          <p:cNvPicPr preferRelativeResize="0"/>
          <p:nvPr/>
        </p:nvPicPr>
        <p:blipFill>
          <a:blip r:embed="rId5">
            <a:alphaModFix/>
          </a:blip>
          <a:stretch>
            <a:fillRect/>
          </a:stretch>
        </p:blipFill>
        <p:spPr>
          <a:xfrm>
            <a:off x="5265225" y="1332524"/>
            <a:ext cx="3473224" cy="237935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51"/>
          <p:cNvSpPr txBox="1"/>
          <p:nvPr/>
        </p:nvSpPr>
        <p:spPr>
          <a:xfrm>
            <a:off x="457725" y="1071050"/>
            <a:ext cx="47301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Where do you work best?</a:t>
            </a:r>
            <a:endParaRPr b="1" sz="4000">
              <a:solidFill>
                <a:schemeClr val="dk1"/>
              </a:solidFill>
              <a:latin typeface="DM Sans"/>
              <a:ea typeface="DM Sans"/>
              <a:cs typeface="DM Sans"/>
              <a:sym typeface="DM Sans"/>
            </a:endParaRPr>
          </a:p>
        </p:txBody>
      </p:sp>
      <p:grpSp>
        <p:nvGrpSpPr>
          <p:cNvPr id="229" name="Google Shape;229;p51"/>
          <p:cNvGrpSpPr/>
          <p:nvPr/>
        </p:nvGrpSpPr>
        <p:grpSpPr>
          <a:xfrm>
            <a:off x="476251" y="483036"/>
            <a:ext cx="401518" cy="401518"/>
            <a:chOff x="3137108" y="2467173"/>
            <a:chExt cx="738900" cy="738900"/>
          </a:xfrm>
        </p:grpSpPr>
        <p:sp>
          <p:nvSpPr>
            <p:cNvPr id="230" name="Google Shape;230;p51"/>
            <p:cNvSpPr/>
            <p:nvPr/>
          </p:nvSpPr>
          <p:spPr>
            <a:xfrm>
              <a:off x="3137108" y="2467173"/>
              <a:ext cx="738900" cy="7389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31" name="Google Shape;231;p51" title="ícono de desafío entregable"/>
            <p:cNvPicPr preferRelativeResize="0"/>
            <p:nvPr/>
          </p:nvPicPr>
          <p:blipFill>
            <a:blip r:embed="rId3">
              <a:alphaModFix/>
            </a:blip>
            <a:stretch>
              <a:fillRect/>
            </a:stretch>
          </p:blipFill>
          <p:spPr>
            <a:xfrm>
              <a:off x="3284109" y="2622263"/>
              <a:ext cx="428721" cy="428726"/>
            </a:xfrm>
            <a:prstGeom prst="rect">
              <a:avLst/>
            </a:prstGeom>
            <a:noFill/>
            <a:ln>
              <a:noFill/>
            </a:ln>
          </p:spPr>
        </p:pic>
      </p:grpSp>
      <p:sp>
        <p:nvSpPr>
          <p:cNvPr id="232" name="Google Shape;232;p51"/>
          <p:cNvSpPr txBox="1"/>
          <p:nvPr/>
        </p:nvSpPr>
        <p:spPr>
          <a:xfrm>
            <a:off x="1144875" y="468225"/>
            <a:ext cx="3043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DM Sans"/>
              <a:ea typeface="DM Sans"/>
              <a:cs typeface="DM Sans"/>
              <a:sym typeface="DM Sans"/>
            </a:endParaRPr>
          </a:p>
        </p:txBody>
      </p:sp>
      <p:sp>
        <p:nvSpPr>
          <p:cNvPr id="233" name="Google Shape;233;p51"/>
          <p:cNvSpPr txBox="1"/>
          <p:nvPr/>
        </p:nvSpPr>
        <p:spPr>
          <a:xfrm>
            <a:off x="457725" y="2268925"/>
            <a:ext cx="4417800" cy="247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1350">
              <a:latin typeface="DM Sans"/>
              <a:ea typeface="DM Sans"/>
              <a:cs typeface="DM Sans"/>
              <a:sym typeface="DM Sans"/>
            </a:endParaRPr>
          </a:p>
          <a:p>
            <a:pPr indent="0" lvl="0" marL="0" rtl="0" algn="l">
              <a:spcBef>
                <a:spcPts val="0"/>
              </a:spcBef>
              <a:spcAft>
                <a:spcPts val="0"/>
              </a:spcAft>
              <a:buNone/>
            </a:pPr>
            <a:r>
              <a:rPr b="1" lang="es" sz="1350">
                <a:latin typeface="DM Sans"/>
                <a:ea typeface="DM Sans"/>
                <a:cs typeface="DM Sans"/>
                <a:sym typeface="DM Sans"/>
              </a:rPr>
              <a:t>Hi, there! My name is Martín</a:t>
            </a:r>
            <a:r>
              <a:rPr b="1" lang="es" sz="1350">
                <a:latin typeface="DM Sans"/>
                <a:ea typeface="DM Sans"/>
                <a:cs typeface="DM Sans"/>
                <a:sym typeface="DM Sans"/>
              </a:rPr>
              <a:t>, and</a:t>
            </a:r>
            <a:r>
              <a:rPr b="1" lang="es" sz="1350">
                <a:latin typeface="DM Sans"/>
                <a:ea typeface="DM Sans"/>
                <a:cs typeface="DM Sans"/>
                <a:sym typeface="DM Sans"/>
              </a:rPr>
              <a:t> I’m a software developer. I work for a </a:t>
            </a:r>
            <a:r>
              <a:rPr b="1" lang="es" sz="1350">
                <a:latin typeface="DM Sans"/>
                <a:ea typeface="DM Sans"/>
                <a:cs typeface="DM Sans"/>
                <a:sym typeface="DM Sans"/>
              </a:rPr>
              <a:t>video games</a:t>
            </a:r>
            <a:r>
              <a:rPr b="1" lang="es" sz="1350">
                <a:latin typeface="DM Sans"/>
                <a:ea typeface="DM Sans"/>
                <a:cs typeface="DM Sans"/>
                <a:sym typeface="DM Sans"/>
              </a:rPr>
              <a:t> company.</a:t>
            </a:r>
            <a:endParaRPr b="1" sz="1350">
              <a:latin typeface="DM Sans"/>
              <a:ea typeface="DM Sans"/>
              <a:cs typeface="DM Sans"/>
              <a:sym typeface="DM Sans"/>
            </a:endParaRPr>
          </a:p>
          <a:p>
            <a:pPr indent="0" lvl="0" marL="0" rtl="0" algn="l">
              <a:spcBef>
                <a:spcPts val="0"/>
              </a:spcBef>
              <a:spcAft>
                <a:spcPts val="0"/>
              </a:spcAft>
              <a:buNone/>
            </a:pPr>
            <a:r>
              <a:t/>
            </a:r>
            <a:endParaRPr b="1" sz="1350">
              <a:latin typeface="DM Sans"/>
              <a:ea typeface="DM Sans"/>
              <a:cs typeface="DM Sans"/>
              <a:sym typeface="DM Sans"/>
            </a:endParaRPr>
          </a:p>
          <a:p>
            <a:pPr indent="0" lvl="0" marL="0" rtl="0" algn="l">
              <a:spcBef>
                <a:spcPts val="0"/>
              </a:spcBef>
              <a:spcAft>
                <a:spcPts val="0"/>
              </a:spcAft>
              <a:buNone/>
            </a:pPr>
            <a:r>
              <a:rPr lang="es" sz="1350">
                <a:latin typeface="DM Sans"/>
                <a:ea typeface="DM Sans"/>
                <a:cs typeface="DM Sans"/>
                <a:sym typeface="DM Sans"/>
              </a:rPr>
              <a:t>I focus better working from home. After the lockdown, the company let us stay working from home and for me, it is the best option! In my house there is a big desk with enough space for me to work comfortably. I also love cooking, so I spend a lot of time in the kitchen during my lunch break. My dream workplace is obviously my home!</a:t>
            </a:r>
            <a:endParaRPr sz="1350">
              <a:latin typeface="DM Sans"/>
              <a:ea typeface="DM Sans"/>
              <a:cs typeface="DM Sans"/>
              <a:sym typeface="DM Sans"/>
            </a:endParaRPr>
          </a:p>
        </p:txBody>
      </p:sp>
      <p:sp>
        <p:nvSpPr>
          <p:cNvPr id="234" name="Google Shape;234;p51"/>
          <p:cNvSpPr txBox="1"/>
          <p:nvPr/>
        </p:nvSpPr>
        <p:spPr>
          <a:xfrm>
            <a:off x="5913000" y="1850525"/>
            <a:ext cx="2322300" cy="1900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s">
                <a:solidFill>
                  <a:schemeClr val="dk1"/>
                </a:solidFill>
              </a:rPr>
              <a:t>https://elements.envato.com/es/portrait-of-man-telephoning-with-smartphone-at-mod-SVC7PM5</a:t>
            </a:r>
            <a:endParaRPr>
              <a:solidFill>
                <a:schemeClr val="dk1"/>
              </a:solidFill>
            </a:endParaRPr>
          </a:p>
          <a:p>
            <a:pPr indent="0" lvl="0" marL="0" rtl="0" algn="l">
              <a:spcBef>
                <a:spcPts val="0"/>
              </a:spcBef>
              <a:spcAft>
                <a:spcPts val="0"/>
              </a:spcAft>
              <a:buNone/>
            </a:pPr>
            <a:r>
              <a:t/>
            </a:r>
            <a:endParaRPr>
              <a:solidFill>
                <a:schemeClr val="dk1"/>
              </a:solidFill>
              <a:latin typeface="DM Sans"/>
              <a:ea typeface="DM Sans"/>
              <a:cs typeface="DM Sans"/>
              <a:sym typeface="DM Sans"/>
            </a:endParaRPr>
          </a:p>
          <a:p>
            <a:pPr indent="0" lvl="0" marL="0" rtl="0" algn="l">
              <a:spcBef>
                <a:spcPts val="0"/>
              </a:spcBef>
              <a:spcAft>
                <a:spcPts val="0"/>
              </a:spcAft>
              <a:buNone/>
            </a:pPr>
            <a:r>
              <a:t/>
            </a:r>
            <a:endParaRPr>
              <a:solidFill>
                <a:schemeClr val="dk1"/>
              </a:solidFill>
              <a:latin typeface="DM Sans"/>
              <a:ea typeface="DM Sans"/>
              <a:cs typeface="DM Sans"/>
              <a:sym typeface="DM Sans"/>
            </a:endParaRPr>
          </a:p>
          <a:p>
            <a:pPr indent="0" lvl="0" marL="0" rtl="0" algn="l">
              <a:spcBef>
                <a:spcPts val="0"/>
              </a:spcBef>
              <a:spcAft>
                <a:spcPts val="0"/>
              </a:spcAft>
              <a:buNone/>
            </a:pPr>
            <a:r>
              <a:t/>
            </a:r>
            <a:endParaRPr>
              <a:solidFill>
                <a:schemeClr val="dk1"/>
              </a:solidFill>
              <a:latin typeface="DM Sans"/>
              <a:ea typeface="DM Sans"/>
              <a:cs typeface="DM Sans"/>
              <a:sym typeface="DM Sans"/>
            </a:endParaRPr>
          </a:p>
          <a:p>
            <a:pPr indent="0" lvl="0" marL="0" rtl="0" algn="ctr">
              <a:spcBef>
                <a:spcPts val="0"/>
              </a:spcBef>
              <a:spcAft>
                <a:spcPts val="0"/>
              </a:spcAft>
              <a:buNone/>
            </a:pPr>
            <a:r>
              <a:t/>
            </a:r>
            <a:endParaRPr sz="1350">
              <a:solidFill>
                <a:schemeClr val="dk1"/>
              </a:solidFill>
              <a:latin typeface="DM Sans"/>
              <a:ea typeface="DM Sans"/>
              <a:cs typeface="DM Sans"/>
              <a:sym typeface="DM Sans"/>
            </a:endParaRPr>
          </a:p>
        </p:txBody>
      </p:sp>
      <p:grpSp>
        <p:nvGrpSpPr>
          <p:cNvPr id="235" name="Google Shape;235;p51"/>
          <p:cNvGrpSpPr/>
          <p:nvPr/>
        </p:nvGrpSpPr>
        <p:grpSpPr>
          <a:xfrm>
            <a:off x="379576" y="314335"/>
            <a:ext cx="738900" cy="738900"/>
            <a:chOff x="473351" y="619523"/>
            <a:chExt cx="738900" cy="738900"/>
          </a:xfrm>
        </p:grpSpPr>
        <p:sp>
          <p:nvSpPr>
            <p:cNvPr id="236" name="Google Shape;236;p51"/>
            <p:cNvSpPr/>
            <p:nvPr/>
          </p:nvSpPr>
          <p:spPr>
            <a:xfrm>
              <a:off x="473351" y="619523"/>
              <a:ext cx="738900" cy="7389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37" name="Google Shape;237;p51" title="ícono de actividad colaborativa"/>
            <p:cNvPicPr preferRelativeResize="0"/>
            <p:nvPr/>
          </p:nvPicPr>
          <p:blipFill>
            <a:blip r:embed="rId4">
              <a:alphaModFix/>
            </a:blip>
            <a:stretch>
              <a:fillRect/>
            </a:stretch>
          </p:blipFill>
          <p:spPr>
            <a:xfrm>
              <a:off x="616475" y="762647"/>
              <a:ext cx="452650" cy="452650"/>
            </a:xfrm>
            <a:prstGeom prst="rect">
              <a:avLst/>
            </a:prstGeom>
            <a:noFill/>
            <a:ln>
              <a:noFill/>
            </a:ln>
          </p:spPr>
        </p:pic>
      </p:grpSp>
      <p:sp>
        <p:nvSpPr>
          <p:cNvPr id="238" name="Google Shape;238;p51"/>
          <p:cNvSpPr txBox="1"/>
          <p:nvPr/>
        </p:nvSpPr>
        <p:spPr>
          <a:xfrm>
            <a:off x="1144875" y="468225"/>
            <a:ext cx="3043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latin typeface="DM Sans"/>
                <a:ea typeface="DM Sans"/>
                <a:cs typeface="DM Sans"/>
                <a:sym typeface="DM Sans"/>
              </a:rPr>
              <a:t>READING COMPREHENSION</a:t>
            </a:r>
            <a:endParaRPr>
              <a:latin typeface="DM Sans"/>
              <a:ea typeface="DM Sans"/>
              <a:cs typeface="DM Sans"/>
              <a:sym typeface="DM Sans"/>
            </a:endParaRPr>
          </a:p>
        </p:txBody>
      </p:sp>
      <p:pic>
        <p:nvPicPr>
          <p:cNvPr id="239" name="Google Shape;239;p51"/>
          <p:cNvPicPr preferRelativeResize="0"/>
          <p:nvPr/>
        </p:nvPicPr>
        <p:blipFill>
          <a:blip r:embed="rId5">
            <a:alphaModFix/>
          </a:blip>
          <a:stretch>
            <a:fillRect/>
          </a:stretch>
        </p:blipFill>
        <p:spPr>
          <a:xfrm>
            <a:off x="5334187" y="1516929"/>
            <a:ext cx="3479926" cy="231937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52"/>
          <p:cNvSpPr/>
          <p:nvPr/>
        </p:nvSpPr>
        <p:spPr>
          <a:xfrm>
            <a:off x="616150" y="1833000"/>
            <a:ext cx="4299600" cy="1180800"/>
          </a:xfrm>
          <a:prstGeom prst="roundRect">
            <a:avLst>
              <a:gd fmla="val 16667" name="adj"/>
            </a:avLst>
          </a:prstGeom>
          <a:solidFill>
            <a:srgbClr val="EEEEEE"/>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52"/>
          <p:cNvSpPr txBox="1"/>
          <p:nvPr/>
        </p:nvSpPr>
        <p:spPr>
          <a:xfrm>
            <a:off x="501450" y="990525"/>
            <a:ext cx="6276300" cy="6558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3400">
                <a:solidFill>
                  <a:schemeClr val="dk1"/>
                </a:solidFill>
                <a:latin typeface="DM Sans"/>
                <a:ea typeface="DM Sans"/>
                <a:cs typeface="DM Sans"/>
                <a:sym typeface="DM Sans"/>
              </a:rPr>
              <a:t>READING COMPREHENSION</a:t>
            </a:r>
            <a:endParaRPr b="1" sz="3400">
              <a:solidFill>
                <a:schemeClr val="dk1"/>
              </a:solidFill>
              <a:latin typeface="DM Sans"/>
              <a:ea typeface="DM Sans"/>
              <a:cs typeface="DM Sans"/>
              <a:sym typeface="DM Sans"/>
            </a:endParaRPr>
          </a:p>
        </p:txBody>
      </p:sp>
      <p:sp>
        <p:nvSpPr>
          <p:cNvPr id="246" name="Google Shape;246;p52"/>
          <p:cNvSpPr txBox="1"/>
          <p:nvPr/>
        </p:nvSpPr>
        <p:spPr>
          <a:xfrm>
            <a:off x="930550" y="468275"/>
            <a:ext cx="2917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dk1"/>
                </a:solidFill>
                <a:latin typeface="DM Sans"/>
                <a:ea typeface="DM Sans"/>
                <a:cs typeface="DM Sans"/>
                <a:sym typeface="DM Sans"/>
              </a:rPr>
              <a:t>WHOLE CLASS ACTIVITY</a:t>
            </a:r>
            <a:endParaRPr>
              <a:latin typeface="DM Sans"/>
              <a:ea typeface="DM Sans"/>
              <a:cs typeface="DM Sans"/>
              <a:sym typeface="DM Sans"/>
            </a:endParaRPr>
          </a:p>
        </p:txBody>
      </p:sp>
      <p:sp>
        <p:nvSpPr>
          <p:cNvPr id="247" name="Google Shape;247;p52"/>
          <p:cNvSpPr txBox="1"/>
          <p:nvPr/>
        </p:nvSpPr>
        <p:spPr>
          <a:xfrm>
            <a:off x="6831225" y="1833000"/>
            <a:ext cx="16743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latin typeface="DM Sans"/>
                <a:ea typeface="DM Sans"/>
                <a:cs typeface="DM Sans"/>
                <a:sym typeface="DM Sans"/>
              </a:rPr>
              <a:t>https://elements.envato.com/es/business-woman-sit-on-cafe-working-on-laptop-conce-7S3JZBL</a:t>
            </a:r>
            <a:endParaRPr>
              <a:latin typeface="DM Sans"/>
              <a:ea typeface="DM Sans"/>
              <a:cs typeface="DM Sans"/>
              <a:sym typeface="DM Sans"/>
            </a:endParaRPr>
          </a:p>
        </p:txBody>
      </p:sp>
      <p:sp>
        <p:nvSpPr>
          <p:cNvPr id="248" name="Google Shape;248;p52"/>
          <p:cNvSpPr txBox="1"/>
          <p:nvPr/>
        </p:nvSpPr>
        <p:spPr>
          <a:xfrm>
            <a:off x="652925" y="2003425"/>
            <a:ext cx="3914700" cy="923400"/>
          </a:xfrm>
          <a:prstGeom prst="rect">
            <a:avLst/>
          </a:prstGeom>
          <a:solidFill>
            <a:srgbClr val="EEEEEE"/>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600">
                <a:latin typeface="DM Sans"/>
                <a:ea typeface="DM Sans"/>
                <a:cs typeface="DM Sans"/>
                <a:sym typeface="DM Sans"/>
              </a:rPr>
              <a:t>Who prefers working with others?</a:t>
            </a:r>
            <a:endParaRPr b="1" sz="1600">
              <a:latin typeface="DM Sans"/>
              <a:ea typeface="DM Sans"/>
              <a:cs typeface="DM Sans"/>
              <a:sym typeface="DM Sans"/>
            </a:endParaRPr>
          </a:p>
          <a:p>
            <a:pPr indent="0" lvl="0" marL="0" rtl="0" algn="l">
              <a:spcBef>
                <a:spcPts val="0"/>
              </a:spcBef>
              <a:spcAft>
                <a:spcPts val="0"/>
              </a:spcAft>
              <a:buNone/>
            </a:pPr>
            <a:r>
              <a:t/>
            </a:r>
            <a:endParaRPr b="1" sz="1600">
              <a:latin typeface="DM Sans"/>
              <a:ea typeface="DM Sans"/>
              <a:cs typeface="DM Sans"/>
              <a:sym typeface="DM Sans"/>
            </a:endParaRPr>
          </a:p>
          <a:p>
            <a:pPr indent="0" lvl="0" marL="0" rtl="0" algn="l">
              <a:spcBef>
                <a:spcPts val="0"/>
              </a:spcBef>
              <a:spcAft>
                <a:spcPts val="0"/>
              </a:spcAft>
              <a:buNone/>
            </a:pPr>
            <a:r>
              <a:rPr b="1" lang="es" sz="1600">
                <a:latin typeface="DM Sans"/>
                <a:ea typeface="DM Sans"/>
                <a:cs typeface="DM Sans"/>
                <a:sym typeface="DM Sans"/>
              </a:rPr>
              <a:t>a. Laura					b. Martín</a:t>
            </a:r>
            <a:endParaRPr b="1" sz="1600">
              <a:latin typeface="DM Sans"/>
              <a:ea typeface="DM Sans"/>
              <a:cs typeface="DM Sans"/>
              <a:sym typeface="DM Sans"/>
            </a:endParaRPr>
          </a:p>
        </p:txBody>
      </p:sp>
      <p:grpSp>
        <p:nvGrpSpPr>
          <p:cNvPr id="249" name="Google Shape;249;p52"/>
          <p:cNvGrpSpPr/>
          <p:nvPr/>
        </p:nvGrpSpPr>
        <p:grpSpPr>
          <a:xfrm>
            <a:off x="388447" y="399133"/>
            <a:ext cx="556761" cy="569396"/>
            <a:chOff x="974706" y="2467173"/>
            <a:chExt cx="738900" cy="738900"/>
          </a:xfrm>
        </p:grpSpPr>
        <p:sp>
          <p:nvSpPr>
            <p:cNvPr id="250" name="Google Shape;250;p52"/>
            <p:cNvSpPr/>
            <p:nvPr/>
          </p:nvSpPr>
          <p:spPr>
            <a:xfrm>
              <a:off x="974706" y="2467173"/>
              <a:ext cx="738900" cy="7389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51" name="Google Shape;251;p52" title="ícono de actividad en clase"/>
            <p:cNvPicPr preferRelativeResize="0"/>
            <p:nvPr/>
          </p:nvPicPr>
          <p:blipFill>
            <a:blip r:embed="rId3">
              <a:alphaModFix/>
            </a:blip>
            <a:stretch>
              <a:fillRect/>
            </a:stretch>
          </p:blipFill>
          <p:spPr>
            <a:xfrm>
              <a:off x="1109750" y="2610275"/>
              <a:ext cx="452650" cy="452650"/>
            </a:xfrm>
            <a:prstGeom prst="rect">
              <a:avLst/>
            </a:prstGeom>
            <a:noFill/>
            <a:ln>
              <a:noFill/>
            </a:ln>
          </p:spPr>
        </p:pic>
      </p:grpSp>
      <p:sp>
        <p:nvSpPr>
          <p:cNvPr id="252" name="Google Shape;252;p52"/>
          <p:cNvSpPr/>
          <p:nvPr/>
        </p:nvSpPr>
        <p:spPr>
          <a:xfrm>
            <a:off x="693101" y="3370625"/>
            <a:ext cx="4222500" cy="1180800"/>
          </a:xfrm>
          <a:prstGeom prst="roundRect">
            <a:avLst>
              <a:gd fmla="val 16667" name="adj"/>
            </a:avLst>
          </a:prstGeom>
          <a:solidFill>
            <a:srgbClr val="EEEEEE"/>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52"/>
          <p:cNvSpPr txBox="1"/>
          <p:nvPr/>
        </p:nvSpPr>
        <p:spPr>
          <a:xfrm>
            <a:off x="693250" y="3541050"/>
            <a:ext cx="4222500" cy="923400"/>
          </a:xfrm>
          <a:prstGeom prst="rect">
            <a:avLst/>
          </a:prstGeom>
          <a:solidFill>
            <a:srgbClr val="EEEEEE"/>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600">
                <a:latin typeface="DM Sans"/>
                <a:ea typeface="DM Sans"/>
                <a:cs typeface="DM Sans"/>
                <a:sym typeface="DM Sans"/>
              </a:rPr>
              <a:t>Who prefers the comfort of their home?</a:t>
            </a:r>
            <a:endParaRPr b="1" sz="1600">
              <a:latin typeface="DM Sans"/>
              <a:ea typeface="DM Sans"/>
              <a:cs typeface="DM Sans"/>
              <a:sym typeface="DM Sans"/>
            </a:endParaRPr>
          </a:p>
          <a:p>
            <a:pPr indent="0" lvl="0" marL="0" rtl="0" algn="l">
              <a:spcBef>
                <a:spcPts val="0"/>
              </a:spcBef>
              <a:spcAft>
                <a:spcPts val="0"/>
              </a:spcAft>
              <a:buNone/>
            </a:pPr>
            <a:r>
              <a:t/>
            </a:r>
            <a:endParaRPr b="1" sz="1600">
              <a:latin typeface="DM Sans"/>
              <a:ea typeface="DM Sans"/>
              <a:cs typeface="DM Sans"/>
              <a:sym typeface="DM Sans"/>
            </a:endParaRPr>
          </a:p>
          <a:p>
            <a:pPr indent="0" lvl="0" marL="0" rtl="0" algn="l">
              <a:spcBef>
                <a:spcPts val="0"/>
              </a:spcBef>
              <a:spcAft>
                <a:spcPts val="0"/>
              </a:spcAft>
              <a:buNone/>
            </a:pPr>
            <a:r>
              <a:rPr b="1" lang="es" sz="1600">
                <a:latin typeface="DM Sans"/>
                <a:ea typeface="DM Sans"/>
                <a:cs typeface="DM Sans"/>
                <a:sym typeface="DM Sans"/>
              </a:rPr>
              <a:t>a. Laura					b. Martín</a:t>
            </a:r>
            <a:endParaRPr b="1" sz="1600">
              <a:latin typeface="DM Sans"/>
              <a:ea typeface="DM Sans"/>
              <a:cs typeface="DM Sans"/>
              <a:sym typeface="DM Sans"/>
            </a:endParaRPr>
          </a:p>
        </p:txBody>
      </p:sp>
      <p:pic>
        <p:nvPicPr>
          <p:cNvPr id="254" name="Google Shape;254;p52"/>
          <p:cNvPicPr preferRelativeResize="0"/>
          <p:nvPr/>
        </p:nvPicPr>
        <p:blipFill>
          <a:blip r:embed="rId4">
            <a:alphaModFix/>
          </a:blip>
          <a:stretch>
            <a:fillRect/>
          </a:stretch>
        </p:blipFill>
        <p:spPr>
          <a:xfrm>
            <a:off x="6443888" y="1545550"/>
            <a:ext cx="2029840" cy="304549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53"/>
          <p:cNvSpPr txBox="1"/>
          <p:nvPr/>
        </p:nvSpPr>
        <p:spPr>
          <a:xfrm>
            <a:off x="6831225" y="1833000"/>
            <a:ext cx="16743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latin typeface="DM Sans"/>
                <a:ea typeface="DM Sans"/>
                <a:cs typeface="DM Sans"/>
                <a:sym typeface="DM Sans"/>
              </a:rPr>
              <a:t>https://elements.envato.com/es/business-woman-sit-on-cafe-working-on-laptop-conce-7S3JZBL</a:t>
            </a:r>
            <a:endParaRPr>
              <a:latin typeface="DM Sans"/>
              <a:ea typeface="DM Sans"/>
              <a:cs typeface="DM Sans"/>
              <a:sym typeface="DM Sans"/>
            </a:endParaRPr>
          </a:p>
        </p:txBody>
      </p:sp>
      <p:pic>
        <p:nvPicPr>
          <p:cNvPr id="260" name="Google Shape;260;p53"/>
          <p:cNvPicPr preferRelativeResize="0"/>
          <p:nvPr/>
        </p:nvPicPr>
        <p:blipFill>
          <a:blip r:embed="rId3">
            <a:alphaModFix/>
          </a:blip>
          <a:stretch>
            <a:fillRect/>
          </a:stretch>
        </p:blipFill>
        <p:spPr>
          <a:xfrm>
            <a:off x="6443888" y="1545550"/>
            <a:ext cx="2029840" cy="3045499"/>
          </a:xfrm>
          <a:prstGeom prst="rect">
            <a:avLst/>
          </a:prstGeom>
          <a:noFill/>
          <a:ln>
            <a:noFill/>
          </a:ln>
        </p:spPr>
      </p:pic>
      <p:sp>
        <p:nvSpPr>
          <p:cNvPr id="261" name="Google Shape;261;p53"/>
          <p:cNvSpPr/>
          <p:nvPr/>
        </p:nvSpPr>
        <p:spPr>
          <a:xfrm>
            <a:off x="460475" y="1833000"/>
            <a:ext cx="4299600" cy="2185500"/>
          </a:xfrm>
          <a:prstGeom prst="roundRect">
            <a:avLst>
              <a:gd fmla="val 16667" name="adj"/>
            </a:avLst>
          </a:prstGeom>
          <a:solidFill>
            <a:srgbClr val="EEEEEE"/>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53"/>
          <p:cNvSpPr txBox="1"/>
          <p:nvPr/>
        </p:nvSpPr>
        <p:spPr>
          <a:xfrm>
            <a:off x="501450" y="990525"/>
            <a:ext cx="6276300" cy="6558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3400">
                <a:solidFill>
                  <a:schemeClr val="dk1"/>
                </a:solidFill>
                <a:latin typeface="DM Sans"/>
                <a:ea typeface="DM Sans"/>
                <a:cs typeface="DM Sans"/>
                <a:sym typeface="DM Sans"/>
              </a:rPr>
              <a:t>READING COMPREHENSION</a:t>
            </a:r>
            <a:endParaRPr b="1" sz="3400">
              <a:solidFill>
                <a:schemeClr val="dk1"/>
              </a:solidFill>
              <a:latin typeface="DM Sans"/>
              <a:ea typeface="DM Sans"/>
              <a:cs typeface="DM Sans"/>
              <a:sym typeface="DM Sans"/>
            </a:endParaRPr>
          </a:p>
        </p:txBody>
      </p:sp>
      <p:sp>
        <p:nvSpPr>
          <p:cNvPr id="263" name="Google Shape;263;p53"/>
          <p:cNvSpPr txBox="1"/>
          <p:nvPr/>
        </p:nvSpPr>
        <p:spPr>
          <a:xfrm>
            <a:off x="930550" y="468275"/>
            <a:ext cx="2917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dk1"/>
                </a:solidFill>
                <a:latin typeface="DM Sans"/>
                <a:ea typeface="DM Sans"/>
                <a:cs typeface="DM Sans"/>
                <a:sym typeface="DM Sans"/>
              </a:rPr>
              <a:t>WHOLE CLASS ACTIVITY</a:t>
            </a:r>
            <a:endParaRPr>
              <a:latin typeface="DM Sans"/>
              <a:ea typeface="DM Sans"/>
              <a:cs typeface="DM Sans"/>
              <a:sym typeface="DM Sans"/>
            </a:endParaRPr>
          </a:p>
        </p:txBody>
      </p:sp>
      <p:sp>
        <p:nvSpPr>
          <p:cNvPr id="264" name="Google Shape;264;p53"/>
          <p:cNvSpPr txBox="1"/>
          <p:nvPr/>
        </p:nvSpPr>
        <p:spPr>
          <a:xfrm>
            <a:off x="556625" y="2003425"/>
            <a:ext cx="4107300" cy="1662300"/>
          </a:xfrm>
          <a:prstGeom prst="rect">
            <a:avLst/>
          </a:prstGeom>
          <a:solidFill>
            <a:srgbClr val="EEEEEE"/>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600">
                <a:latin typeface="DM Sans"/>
                <a:ea typeface="DM Sans"/>
                <a:cs typeface="DM Sans"/>
                <a:sym typeface="DM Sans"/>
              </a:rPr>
              <a:t>“There is a café with small tables to sit in groups and a barista making the best coffee.”</a:t>
            </a:r>
            <a:endParaRPr b="1" sz="1600">
              <a:latin typeface="DM Sans"/>
              <a:ea typeface="DM Sans"/>
              <a:cs typeface="DM Sans"/>
              <a:sym typeface="DM Sans"/>
            </a:endParaRPr>
          </a:p>
          <a:p>
            <a:pPr indent="0" lvl="0" marL="0" rtl="0" algn="l">
              <a:spcBef>
                <a:spcPts val="0"/>
              </a:spcBef>
              <a:spcAft>
                <a:spcPts val="0"/>
              </a:spcAft>
              <a:buNone/>
            </a:pPr>
            <a:r>
              <a:rPr b="1" lang="es" sz="1600">
                <a:latin typeface="DM Sans"/>
                <a:ea typeface="DM Sans"/>
                <a:cs typeface="DM Sans"/>
                <a:sym typeface="DM Sans"/>
              </a:rPr>
              <a:t>Who described this dream workplace?</a:t>
            </a:r>
            <a:endParaRPr b="1" sz="1600">
              <a:latin typeface="DM Sans"/>
              <a:ea typeface="DM Sans"/>
              <a:cs typeface="DM Sans"/>
              <a:sym typeface="DM Sans"/>
            </a:endParaRPr>
          </a:p>
          <a:p>
            <a:pPr indent="0" lvl="0" marL="0" rtl="0" algn="l">
              <a:spcBef>
                <a:spcPts val="0"/>
              </a:spcBef>
              <a:spcAft>
                <a:spcPts val="0"/>
              </a:spcAft>
              <a:buNone/>
            </a:pPr>
            <a:r>
              <a:t/>
            </a:r>
            <a:endParaRPr b="1" sz="1600">
              <a:latin typeface="DM Sans"/>
              <a:ea typeface="DM Sans"/>
              <a:cs typeface="DM Sans"/>
              <a:sym typeface="DM Sans"/>
            </a:endParaRPr>
          </a:p>
          <a:p>
            <a:pPr indent="0" lvl="0" marL="0" rtl="0" algn="l">
              <a:spcBef>
                <a:spcPts val="0"/>
              </a:spcBef>
              <a:spcAft>
                <a:spcPts val="0"/>
              </a:spcAft>
              <a:buNone/>
            </a:pPr>
            <a:r>
              <a:rPr b="1" lang="es" sz="1600">
                <a:latin typeface="DM Sans"/>
                <a:ea typeface="DM Sans"/>
                <a:cs typeface="DM Sans"/>
                <a:sym typeface="DM Sans"/>
              </a:rPr>
              <a:t>a. Laura				b. Martín</a:t>
            </a:r>
            <a:endParaRPr b="1" sz="1600">
              <a:latin typeface="DM Sans"/>
              <a:ea typeface="DM Sans"/>
              <a:cs typeface="DM Sans"/>
              <a:sym typeface="DM Sans"/>
            </a:endParaRPr>
          </a:p>
        </p:txBody>
      </p:sp>
      <p:grpSp>
        <p:nvGrpSpPr>
          <p:cNvPr id="265" name="Google Shape;265;p53"/>
          <p:cNvGrpSpPr/>
          <p:nvPr/>
        </p:nvGrpSpPr>
        <p:grpSpPr>
          <a:xfrm>
            <a:off x="388447" y="399133"/>
            <a:ext cx="556761" cy="569396"/>
            <a:chOff x="974706" y="2467173"/>
            <a:chExt cx="738900" cy="738900"/>
          </a:xfrm>
        </p:grpSpPr>
        <p:sp>
          <p:nvSpPr>
            <p:cNvPr id="266" name="Google Shape;266;p53"/>
            <p:cNvSpPr/>
            <p:nvPr/>
          </p:nvSpPr>
          <p:spPr>
            <a:xfrm>
              <a:off x="974706" y="2467173"/>
              <a:ext cx="738900" cy="7389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67" name="Google Shape;267;p53" title="ícono de actividad en clase"/>
            <p:cNvPicPr preferRelativeResize="0"/>
            <p:nvPr/>
          </p:nvPicPr>
          <p:blipFill>
            <a:blip r:embed="rId4">
              <a:alphaModFix/>
            </a:blip>
            <a:stretch>
              <a:fillRect/>
            </a:stretch>
          </p:blipFill>
          <p:spPr>
            <a:xfrm>
              <a:off x="1109750" y="2610275"/>
              <a:ext cx="452650" cy="452650"/>
            </a:xfrm>
            <a:prstGeom prst="rect">
              <a:avLst/>
            </a:prstGeom>
            <a:noFill/>
            <a:ln>
              <a:noFill/>
            </a:ln>
          </p:spPr>
        </p:pic>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54"/>
          <p:cNvSpPr txBox="1"/>
          <p:nvPr/>
        </p:nvSpPr>
        <p:spPr>
          <a:xfrm>
            <a:off x="1404863" y="1941375"/>
            <a:ext cx="6221400" cy="1293000"/>
          </a:xfrm>
          <a:prstGeom prst="rect">
            <a:avLst/>
          </a:prstGeom>
          <a:noFill/>
          <a:ln>
            <a:noFill/>
          </a:ln>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rPr b="1" lang="es" sz="4000">
                <a:solidFill>
                  <a:schemeClr val="lt1"/>
                </a:solidFill>
                <a:latin typeface="DM Sans"/>
                <a:ea typeface="DM Sans"/>
                <a:cs typeface="DM Sans"/>
                <a:sym typeface="DM Sans"/>
              </a:rPr>
              <a:t>Language</a:t>
            </a:r>
            <a:endParaRPr b="1" sz="4000">
              <a:solidFill>
                <a:schemeClr val="lt1"/>
              </a:solidFill>
              <a:latin typeface="DM Sans"/>
              <a:ea typeface="DM Sans"/>
              <a:cs typeface="DM Sans"/>
              <a:sym typeface="DM Sans"/>
            </a:endParaRPr>
          </a:p>
          <a:p>
            <a:pPr indent="0" lvl="0" marL="0" rtl="0" algn="ctr">
              <a:lnSpc>
                <a:spcPct val="90000"/>
              </a:lnSpc>
              <a:spcBef>
                <a:spcPts val="0"/>
              </a:spcBef>
              <a:spcAft>
                <a:spcPts val="0"/>
              </a:spcAft>
              <a:buNone/>
            </a:pPr>
            <a:r>
              <a:rPr b="1" lang="es" sz="4000">
                <a:solidFill>
                  <a:schemeClr val="accent6"/>
                </a:solidFill>
                <a:latin typeface="DM Sans"/>
                <a:ea typeface="DM Sans"/>
                <a:cs typeface="DM Sans"/>
                <a:sym typeface="DM Sans"/>
              </a:rPr>
              <a:t>focus</a:t>
            </a:r>
            <a:endParaRPr b="1" sz="4000">
              <a:solidFill>
                <a:schemeClr val="accent6"/>
              </a:solidFill>
              <a:latin typeface="DM Sans"/>
              <a:ea typeface="DM Sans"/>
              <a:cs typeface="DM Sans"/>
              <a:sym typeface="DM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55"/>
          <p:cNvSpPr txBox="1"/>
          <p:nvPr/>
        </p:nvSpPr>
        <p:spPr>
          <a:xfrm>
            <a:off x="457350" y="1820575"/>
            <a:ext cx="7849200" cy="2632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500">
              <a:solidFill>
                <a:srgbClr val="B7B7B7"/>
              </a:solidFill>
              <a:latin typeface="DM Sans"/>
              <a:ea typeface="DM Sans"/>
              <a:cs typeface="DM Sans"/>
              <a:sym typeface="DM Sans"/>
            </a:endParaRPr>
          </a:p>
          <a:p>
            <a:pPr indent="0" lvl="0" marL="0" rtl="0" algn="l">
              <a:lnSpc>
                <a:spcPct val="100000"/>
              </a:lnSpc>
              <a:spcBef>
                <a:spcPts val="0"/>
              </a:spcBef>
              <a:spcAft>
                <a:spcPts val="0"/>
              </a:spcAft>
              <a:buNone/>
            </a:pPr>
            <a:r>
              <a:rPr lang="es" sz="2400">
                <a:solidFill>
                  <a:schemeClr val="lt1"/>
                </a:solidFill>
                <a:latin typeface="DM Sans"/>
                <a:ea typeface="DM Sans"/>
                <a:cs typeface="DM Sans"/>
                <a:sym typeface="DM Sans"/>
              </a:rPr>
              <a:t>We use “</a:t>
            </a:r>
            <a:r>
              <a:rPr lang="es" sz="2400">
                <a:solidFill>
                  <a:srgbClr val="EAFF6A"/>
                </a:solidFill>
                <a:latin typeface="DM Sans"/>
                <a:ea typeface="DM Sans"/>
                <a:cs typeface="DM Sans"/>
                <a:sym typeface="DM Sans"/>
              </a:rPr>
              <a:t>there is</a:t>
            </a:r>
            <a:r>
              <a:rPr lang="es" sz="2400">
                <a:solidFill>
                  <a:schemeClr val="lt1"/>
                </a:solidFill>
                <a:latin typeface="DM Sans"/>
                <a:ea typeface="DM Sans"/>
                <a:cs typeface="DM Sans"/>
                <a:sym typeface="DM Sans"/>
              </a:rPr>
              <a:t>” (singular) and “</a:t>
            </a:r>
            <a:r>
              <a:rPr lang="es" sz="2400">
                <a:solidFill>
                  <a:srgbClr val="EAFF6A"/>
                </a:solidFill>
                <a:latin typeface="DM Sans"/>
                <a:ea typeface="DM Sans"/>
                <a:cs typeface="DM Sans"/>
                <a:sym typeface="DM Sans"/>
              </a:rPr>
              <a:t>there are</a:t>
            </a:r>
            <a:r>
              <a:rPr lang="es" sz="2400">
                <a:solidFill>
                  <a:schemeClr val="lt1"/>
                </a:solidFill>
                <a:latin typeface="DM Sans"/>
                <a:ea typeface="DM Sans"/>
                <a:cs typeface="DM Sans"/>
                <a:sym typeface="DM Sans"/>
              </a:rPr>
              <a:t>” (plural) to describe what exists or is in a place. For example:</a:t>
            </a:r>
            <a:endParaRPr sz="2400">
              <a:solidFill>
                <a:schemeClr val="lt1"/>
              </a:solidFill>
              <a:latin typeface="DM Sans"/>
              <a:ea typeface="DM Sans"/>
              <a:cs typeface="DM Sans"/>
              <a:sym typeface="DM Sans"/>
            </a:endParaRPr>
          </a:p>
          <a:p>
            <a:pPr indent="0" lvl="0" marL="0" rtl="0" algn="l">
              <a:lnSpc>
                <a:spcPct val="100000"/>
              </a:lnSpc>
              <a:spcBef>
                <a:spcPts val="0"/>
              </a:spcBef>
              <a:spcAft>
                <a:spcPts val="0"/>
              </a:spcAft>
              <a:buNone/>
            </a:pPr>
            <a:r>
              <a:t/>
            </a:r>
            <a:endParaRPr sz="2400">
              <a:solidFill>
                <a:schemeClr val="lt1"/>
              </a:solidFill>
              <a:latin typeface="DM Sans"/>
              <a:ea typeface="DM Sans"/>
              <a:cs typeface="DM Sans"/>
              <a:sym typeface="DM Sans"/>
            </a:endParaRPr>
          </a:p>
          <a:p>
            <a:pPr indent="0" lvl="0" marL="0" rtl="0" algn="l">
              <a:lnSpc>
                <a:spcPct val="100000"/>
              </a:lnSpc>
              <a:spcBef>
                <a:spcPts val="0"/>
              </a:spcBef>
              <a:spcAft>
                <a:spcPts val="0"/>
              </a:spcAft>
              <a:buNone/>
            </a:pPr>
            <a:r>
              <a:rPr lang="es" sz="2400">
                <a:solidFill>
                  <a:schemeClr val="lt1"/>
                </a:solidFill>
                <a:latin typeface="DM Sans"/>
                <a:ea typeface="DM Sans"/>
                <a:cs typeface="DM Sans"/>
                <a:sym typeface="DM Sans"/>
              </a:rPr>
              <a:t>In my dream </a:t>
            </a:r>
            <a:r>
              <a:rPr lang="es" sz="2400">
                <a:solidFill>
                  <a:schemeClr val="lt1"/>
                </a:solidFill>
                <a:latin typeface="DM Sans"/>
                <a:ea typeface="DM Sans"/>
                <a:cs typeface="DM Sans"/>
                <a:sym typeface="DM Sans"/>
              </a:rPr>
              <a:t>workplace</a:t>
            </a:r>
            <a:r>
              <a:rPr lang="es" sz="2400">
                <a:solidFill>
                  <a:schemeClr val="lt1"/>
                </a:solidFill>
                <a:latin typeface="DM Sans"/>
                <a:ea typeface="DM Sans"/>
                <a:cs typeface="DM Sans"/>
                <a:sym typeface="DM Sans"/>
              </a:rPr>
              <a:t>,</a:t>
            </a:r>
            <a:r>
              <a:rPr b="1" lang="es" sz="2400">
                <a:solidFill>
                  <a:srgbClr val="EA90FF"/>
                </a:solidFill>
                <a:latin typeface="DM Sans"/>
                <a:ea typeface="DM Sans"/>
                <a:cs typeface="DM Sans"/>
                <a:sym typeface="DM Sans"/>
              </a:rPr>
              <a:t> </a:t>
            </a:r>
            <a:r>
              <a:rPr b="1" lang="es" sz="2400">
                <a:solidFill>
                  <a:srgbClr val="EAFF6A"/>
                </a:solidFill>
                <a:latin typeface="DM Sans"/>
                <a:ea typeface="DM Sans"/>
                <a:cs typeface="DM Sans"/>
                <a:sym typeface="DM Sans"/>
              </a:rPr>
              <a:t>there is</a:t>
            </a:r>
            <a:r>
              <a:rPr lang="es" sz="2400">
                <a:solidFill>
                  <a:schemeClr val="lt1"/>
                </a:solidFill>
                <a:latin typeface="DM Sans"/>
                <a:ea typeface="DM Sans"/>
                <a:cs typeface="DM Sans"/>
                <a:sym typeface="DM Sans"/>
              </a:rPr>
              <a:t> </a:t>
            </a:r>
            <a:r>
              <a:rPr lang="es" sz="2400">
                <a:solidFill>
                  <a:schemeClr val="lt1"/>
                </a:solidFill>
                <a:latin typeface="DM Sans"/>
                <a:ea typeface="DM Sans"/>
                <a:cs typeface="DM Sans"/>
                <a:sym typeface="DM Sans"/>
              </a:rPr>
              <a:t>a big resting area.</a:t>
            </a:r>
            <a:endParaRPr sz="2400">
              <a:solidFill>
                <a:schemeClr val="lt1"/>
              </a:solidFill>
              <a:latin typeface="DM Sans"/>
              <a:ea typeface="DM Sans"/>
              <a:cs typeface="DM Sans"/>
              <a:sym typeface="DM Sans"/>
            </a:endParaRPr>
          </a:p>
          <a:p>
            <a:pPr indent="0" lvl="0" marL="0" rtl="0" algn="l">
              <a:lnSpc>
                <a:spcPct val="100000"/>
              </a:lnSpc>
              <a:spcBef>
                <a:spcPts val="0"/>
              </a:spcBef>
              <a:spcAft>
                <a:spcPts val="0"/>
              </a:spcAft>
              <a:buNone/>
            </a:pPr>
            <a:r>
              <a:t/>
            </a:r>
            <a:endParaRPr sz="2400">
              <a:solidFill>
                <a:schemeClr val="lt1"/>
              </a:solidFill>
              <a:latin typeface="DM Sans"/>
              <a:ea typeface="DM Sans"/>
              <a:cs typeface="DM Sans"/>
              <a:sym typeface="DM Sans"/>
            </a:endParaRPr>
          </a:p>
          <a:p>
            <a:pPr indent="0" lvl="0" marL="0" rtl="0" algn="l">
              <a:lnSpc>
                <a:spcPct val="100000"/>
              </a:lnSpc>
              <a:spcBef>
                <a:spcPts val="0"/>
              </a:spcBef>
              <a:spcAft>
                <a:spcPts val="0"/>
              </a:spcAft>
              <a:buNone/>
            </a:pPr>
            <a:r>
              <a:rPr lang="es" sz="2400">
                <a:solidFill>
                  <a:schemeClr val="lt1"/>
                </a:solidFill>
                <a:latin typeface="DM Sans"/>
                <a:ea typeface="DM Sans"/>
                <a:cs typeface="DM Sans"/>
                <a:sym typeface="DM Sans"/>
              </a:rPr>
              <a:t>In my dream workplace, </a:t>
            </a:r>
            <a:r>
              <a:rPr b="1" lang="es" sz="2400">
                <a:solidFill>
                  <a:srgbClr val="EAFF6A"/>
                </a:solidFill>
                <a:latin typeface="DM Sans"/>
                <a:ea typeface="DM Sans"/>
                <a:cs typeface="DM Sans"/>
                <a:sym typeface="DM Sans"/>
              </a:rPr>
              <a:t>there are</a:t>
            </a:r>
            <a:r>
              <a:rPr lang="es" sz="2400">
                <a:solidFill>
                  <a:srgbClr val="EAFF6A"/>
                </a:solidFill>
                <a:latin typeface="DM Sans"/>
                <a:ea typeface="DM Sans"/>
                <a:cs typeface="DM Sans"/>
                <a:sym typeface="DM Sans"/>
              </a:rPr>
              <a:t> </a:t>
            </a:r>
            <a:r>
              <a:rPr lang="es" sz="2400">
                <a:solidFill>
                  <a:schemeClr val="lt1"/>
                </a:solidFill>
                <a:latin typeface="DM Sans"/>
                <a:ea typeface="DM Sans"/>
                <a:cs typeface="DM Sans"/>
                <a:sym typeface="DM Sans"/>
              </a:rPr>
              <a:t>arcade games.</a:t>
            </a:r>
            <a:endParaRPr sz="2400">
              <a:solidFill>
                <a:schemeClr val="lt1"/>
              </a:solidFill>
              <a:latin typeface="DM Sans"/>
              <a:ea typeface="DM Sans"/>
              <a:cs typeface="DM Sans"/>
              <a:sym typeface="DM Sans"/>
            </a:endParaRPr>
          </a:p>
        </p:txBody>
      </p:sp>
      <p:sp>
        <p:nvSpPr>
          <p:cNvPr id="278" name="Google Shape;278;p55"/>
          <p:cNvSpPr txBox="1"/>
          <p:nvPr/>
        </p:nvSpPr>
        <p:spPr>
          <a:xfrm>
            <a:off x="501450" y="990513"/>
            <a:ext cx="731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accent6"/>
                </a:solidFill>
                <a:latin typeface="DM Sans"/>
                <a:ea typeface="DM Sans"/>
                <a:cs typeface="DM Sans"/>
                <a:sym typeface="DM Sans"/>
              </a:rPr>
              <a:t>Describing places</a:t>
            </a:r>
            <a:endParaRPr b="1" sz="4000">
              <a:solidFill>
                <a:schemeClr val="accent6"/>
              </a:solidFill>
              <a:latin typeface="DM Sans"/>
              <a:ea typeface="DM Sans"/>
              <a:cs typeface="DM Sans"/>
              <a:sym typeface="DM Sans"/>
            </a:endParaRPr>
          </a:p>
        </p:txBody>
      </p:sp>
      <p:sp>
        <p:nvSpPr>
          <p:cNvPr id="279" name="Google Shape;279;p55"/>
          <p:cNvSpPr/>
          <p:nvPr/>
        </p:nvSpPr>
        <p:spPr>
          <a:xfrm>
            <a:off x="457338" y="468286"/>
            <a:ext cx="431100" cy="4311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55"/>
          <p:cNvSpPr txBox="1"/>
          <p:nvPr/>
        </p:nvSpPr>
        <p:spPr>
          <a:xfrm>
            <a:off x="930550" y="468275"/>
            <a:ext cx="6289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lt1"/>
                </a:solidFill>
                <a:latin typeface="DM Sans"/>
                <a:ea typeface="DM Sans"/>
                <a:cs typeface="DM Sans"/>
                <a:sym typeface="DM Sans"/>
              </a:rPr>
              <a:t>LANGUAGE FOCUS</a:t>
            </a:r>
            <a:endParaRPr>
              <a:solidFill>
                <a:schemeClr val="lt1"/>
              </a:solidFill>
              <a:latin typeface="DM Sans"/>
              <a:ea typeface="DM Sans"/>
              <a:cs typeface="DM Sans"/>
              <a:sym typeface="DM Sans"/>
            </a:endParaRPr>
          </a:p>
        </p:txBody>
      </p:sp>
      <p:pic>
        <p:nvPicPr>
          <p:cNvPr id="281" name="Google Shape;281;p55"/>
          <p:cNvPicPr preferRelativeResize="0"/>
          <p:nvPr/>
        </p:nvPicPr>
        <p:blipFill>
          <a:blip r:embed="rId3">
            <a:alphaModFix/>
          </a:blip>
          <a:stretch>
            <a:fillRect/>
          </a:stretch>
        </p:blipFill>
        <p:spPr>
          <a:xfrm>
            <a:off x="492050" y="502975"/>
            <a:ext cx="361700" cy="361700"/>
          </a:xfrm>
          <a:prstGeom prst="rect">
            <a:avLst/>
          </a:prstGeom>
          <a:noFill/>
          <a:ln>
            <a:noFill/>
          </a:ln>
        </p:spPr>
      </p:pic>
      <p:cxnSp>
        <p:nvCxnSpPr>
          <p:cNvPr id="282" name="Google Shape;282;p55"/>
          <p:cNvCxnSpPr/>
          <p:nvPr/>
        </p:nvCxnSpPr>
        <p:spPr>
          <a:xfrm>
            <a:off x="5208875" y="3616600"/>
            <a:ext cx="2346600" cy="21300"/>
          </a:xfrm>
          <a:prstGeom prst="straightConnector1">
            <a:avLst/>
          </a:prstGeom>
          <a:noFill/>
          <a:ln cap="flat" cmpd="sng" w="19050">
            <a:solidFill>
              <a:srgbClr val="EAFF6A"/>
            </a:solidFill>
            <a:prstDash val="solid"/>
            <a:round/>
            <a:headEnd len="med" w="med" type="none"/>
            <a:tailEnd len="med" w="med" type="none"/>
          </a:ln>
        </p:spPr>
      </p:cxnSp>
      <p:cxnSp>
        <p:nvCxnSpPr>
          <p:cNvPr id="283" name="Google Shape;283;p55"/>
          <p:cNvCxnSpPr/>
          <p:nvPr/>
        </p:nvCxnSpPr>
        <p:spPr>
          <a:xfrm flipH="1" rot="10800000">
            <a:off x="5508200" y="4317475"/>
            <a:ext cx="1914000" cy="14100"/>
          </a:xfrm>
          <a:prstGeom prst="straightConnector1">
            <a:avLst/>
          </a:prstGeom>
          <a:noFill/>
          <a:ln cap="flat" cmpd="sng" w="19050">
            <a:solidFill>
              <a:srgbClr val="EAFF6A"/>
            </a:solidFill>
            <a:prstDash val="solid"/>
            <a:round/>
            <a:headEnd len="med" w="med" type="none"/>
            <a:tailEnd len="med" w="med" type="none"/>
          </a:ln>
        </p:spPr>
      </p:cxn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56"/>
          <p:cNvSpPr txBox="1"/>
          <p:nvPr/>
        </p:nvSpPr>
        <p:spPr>
          <a:xfrm>
            <a:off x="457350" y="1820575"/>
            <a:ext cx="7849200" cy="2632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500">
              <a:solidFill>
                <a:srgbClr val="B7B7B7"/>
              </a:solidFill>
              <a:latin typeface="DM Sans"/>
              <a:ea typeface="DM Sans"/>
              <a:cs typeface="DM Sans"/>
              <a:sym typeface="DM Sans"/>
            </a:endParaRPr>
          </a:p>
          <a:p>
            <a:pPr indent="0" lvl="0" marL="0" rtl="0" algn="l">
              <a:lnSpc>
                <a:spcPct val="100000"/>
              </a:lnSpc>
              <a:spcBef>
                <a:spcPts val="0"/>
              </a:spcBef>
              <a:spcAft>
                <a:spcPts val="0"/>
              </a:spcAft>
              <a:buNone/>
            </a:pPr>
            <a:r>
              <a:rPr lang="es" sz="2400">
                <a:solidFill>
                  <a:schemeClr val="lt1"/>
                </a:solidFill>
                <a:latin typeface="DM Sans"/>
                <a:ea typeface="DM Sans"/>
                <a:cs typeface="DM Sans"/>
                <a:sym typeface="DM Sans"/>
              </a:rPr>
              <a:t>We use “</a:t>
            </a:r>
            <a:r>
              <a:rPr lang="es" sz="2400">
                <a:solidFill>
                  <a:srgbClr val="EAFF6A"/>
                </a:solidFill>
                <a:latin typeface="DM Sans"/>
                <a:ea typeface="DM Sans"/>
                <a:cs typeface="DM Sans"/>
                <a:sym typeface="DM Sans"/>
              </a:rPr>
              <a:t>there isn’t</a:t>
            </a:r>
            <a:r>
              <a:rPr lang="es" sz="2400">
                <a:solidFill>
                  <a:schemeClr val="lt1"/>
                </a:solidFill>
                <a:latin typeface="DM Sans"/>
                <a:ea typeface="DM Sans"/>
                <a:cs typeface="DM Sans"/>
                <a:sym typeface="DM Sans"/>
              </a:rPr>
              <a:t>” (singular) and “</a:t>
            </a:r>
            <a:r>
              <a:rPr lang="es" sz="2400">
                <a:solidFill>
                  <a:srgbClr val="EAFF6A"/>
                </a:solidFill>
                <a:latin typeface="DM Sans"/>
                <a:ea typeface="DM Sans"/>
                <a:cs typeface="DM Sans"/>
                <a:sym typeface="DM Sans"/>
              </a:rPr>
              <a:t>there aren’t</a:t>
            </a:r>
            <a:r>
              <a:rPr lang="es" sz="2400">
                <a:solidFill>
                  <a:schemeClr val="lt1"/>
                </a:solidFill>
                <a:latin typeface="DM Sans"/>
                <a:ea typeface="DM Sans"/>
                <a:cs typeface="DM Sans"/>
                <a:sym typeface="DM Sans"/>
              </a:rPr>
              <a:t>” (plural) for the negative. For example:</a:t>
            </a:r>
            <a:endParaRPr sz="2400">
              <a:solidFill>
                <a:schemeClr val="lt1"/>
              </a:solidFill>
              <a:latin typeface="DM Sans"/>
              <a:ea typeface="DM Sans"/>
              <a:cs typeface="DM Sans"/>
              <a:sym typeface="DM Sans"/>
            </a:endParaRPr>
          </a:p>
          <a:p>
            <a:pPr indent="0" lvl="0" marL="0" rtl="0" algn="l">
              <a:lnSpc>
                <a:spcPct val="100000"/>
              </a:lnSpc>
              <a:spcBef>
                <a:spcPts val="0"/>
              </a:spcBef>
              <a:spcAft>
                <a:spcPts val="0"/>
              </a:spcAft>
              <a:buNone/>
            </a:pPr>
            <a:r>
              <a:t/>
            </a:r>
            <a:endParaRPr sz="2400">
              <a:solidFill>
                <a:schemeClr val="lt1"/>
              </a:solidFill>
              <a:latin typeface="DM Sans"/>
              <a:ea typeface="DM Sans"/>
              <a:cs typeface="DM Sans"/>
              <a:sym typeface="DM Sans"/>
            </a:endParaRPr>
          </a:p>
          <a:p>
            <a:pPr indent="0" lvl="0" marL="0" rtl="0" algn="l">
              <a:lnSpc>
                <a:spcPct val="100000"/>
              </a:lnSpc>
              <a:spcBef>
                <a:spcPts val="0"/>
              </a:spcBef>
              <a:spcAft>
                <a:spcPts val="0"/>
              </a:spcAft>
              <a:buNone/>
            </a:pPr>
            <a:r>
              <a:rPr lang="es" sz="2400">
                <a:solidFill>
                  <a:schemeClr val="lt1"/>
                </a:solidFill>
                <a:latin typeface="DM Sans"/>
                <a:ea typeface="DM Sans"/>
                <a:cs typeface="DM Sans"/>
                <a:sym typeface="DM Sans"/>
              </a:rPr>
              <a:t>In my ideal workplace,</a:t>
            </a:r>
            <a:r>
              <a:rPr b="1" lang="es" sz="2400">
                <a:solidFill>
                  <a:srgbClr val="EA90FF"/>
                </a:solidFill>
                <a:latin typeface="DM Sans"/>
                <a:ea typeface="DM Sans"/>
                <a:cs typeface="DM Sans"/>
                <a:sym typeface="DM Sans"/>
              </a:rPr>
              <a:t> </a:t>
            </a:r>
            <a:r>
              <a:rPr b="1" lang="es" sz="2400">
                <a:solidFill>
                  <a:srgbClr val="EAFF6A"/>
                </a:solidFill>
                <a:latin typeface="DM Sans"/>
                <a:ea typeface="DM Sans"/>
                <a:cs typeface="DM Sans"/>
                <a:sym typeface="DM Sans"/>
              </a:rPr>
              <a:t>there isn’t </a:t>
            </a:r>
            <a:r>
              <a:rPr lang="es" sz="2400">
                <a:solidFill>
                  <a:schemeClr val="lt1"/>
                </a:solidFill>
                <a:latin typeface="DM Sans"/>
                <a:ea typeface="DM Sans"/>
                <a:cs typeface="DM Sans"/>
                <a:sym typeface="DM Sans"/>
              </a:rPr>
              <a:t>too much noise.</a:t>
            </a:r>
            <a:endParaRPr sz="2400">
              <a:solidFill>
                <a:schemeClr val="lt1"/>
              </a:solidFill>
              <a:latin typeface="DM Sans"/>
              <a:ea typeface="DM Sans"/>
              <a:cs typeface="DM Sans"/>
              <a:sym typeface="DM Sans"/>
            </a:endParaRPr>
          </a:p>
          <a:p>
            <a:pPr indent="0" lvl="0" marL="0" rtl="0" algn="l">
              <a:lnSpc>
                <a:spcPct val="100000"/>
              </a:lnSpc>
              <a:spcBef>
                <a:spcPts val="0"/>
              </a:spcBef>
              <a:spcAft>
                <a:spcPts val="0"/>
              </a:spcAft>
              <a:buNone/>
            </a:pPr>
            <a:r>
              <a:t/>
            </a:r>
            <a:endParaRPr sz="2400">
              <a:solidFill>
                <a:schemeClr val="lt1"/>
              </a:solidFill>
              <a:latin typeface="DM Sans"/>
              <a:ea typeface="DM Sans"/>
              <a:cs typeface="DM Sans"/>
              <a:sym typeface="DM Sans"/>
            </a:endParaRPr>
          </a:p>
          <a:p>
            <a:pPr indent="0" lvl="0" marL="0" rtl="0" algn="l">
              <a:lnSpc>
                <a:spcPct val="100000"/>
              </a:lnSpc>
              <a:spcBef>
                <a:spcPts val="0"/>
              </a:spcBef>
              <a:spcAft>
                <a:spcPts val="0"/>
              </a:spcAft>
              <a:buNone/>
            </a:pPr>
            <a:r>
              <a:rPr b="1" lang="es" sz="2400">
                <a:solidFill>
                  <a:srgbClr val="EAFF6A"/>
                </a:solidFill>
                <a:latin typeface="DM Sans"/>
                <a:ea typeface="DM Sans"/>
                <a:cs typeface="DM Sans"/>
                <a:sym typeface="DM Sans"/>
              </a:rPr>
              <a:t>The</a:t>
            </a:r>
            <a:r>
              <a:rPr b="1" lang="es" sz="2400">
                <a:solidFill>
                  <a:srgbClr val="EAFF6A"/>
                </a:solidFill>
                <a:latin typeface="DM Sans"/>
                <a:ea typeface="DM Sans"/>
                <a:cs typeface="DM Sans"/>
                <a:sym typeface="DM Sans"/>
              </a:rPr>
              <a:t>re aren’t</a:t>
            </a:r>
            <a:r>
              <a:rPr lang="es" sz="2400">
                <a:solidFill>
                  <a:srgbClr val="EAFF6A"/>
                </a:solidFill>
                <a:latin typeface="DM Sans"/>
                <a:ea typeface="DM Sans"/>
                <a:cs typeface="DM Sans"/>
                <a:sym typeface="DM Sans"/>
              </a:rPr>
              <a:t> </a:t>
            </a:r>
            <a:r>
              <a:rPr lang="es" sz="2400">
                <a:solidFill>
                  <a:schemeClr val="lt1"/>
                </a:solidFill>
                <a:latin typeface="DM Sans"/>
                <a:ea typeface="DM Sans"/>
                <a:cs typeface="DM Sans"/>
                <a:sym typeface="DM Sans"/>
              </a:rPr>
              <a:t>uncomfortable desks or chairs.</a:t>
            </a:r>
            <a:endParaRPr sz="2400">
              <a:solidFill>
                <a:schemeClr val="lt1"/>
              </a:solidFill>
              <a:latin typeface="DM Sans"/>
              <a:ea typeface="DM Sans"/>
              <a:cs typeface="DM Sans"/>
              <a:sym typeface="DM Sans"/>
            </a:endParaRPr>
          </a:p>
        </p:txBody>
      </p:sp>
      <p:sp>
        <p:nvSpPr>
          <p:cNvPr id="289" name="Google Shape;289;p56"/>
          <p:cNvSpPr txBox="1"/>
          <p:nvPr/>
        </p:nvSpPr>
        <p:spPr>
          <a:xfrm>
            <a:off x="501450" y="990513"/>
            <a:ext cx="731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accent6"/>
                </a:solidFill>
                <a:latin typeface="DM Sans"/>
                <a:ea typeface="DM Sans"/>
                <a:cs typeface="DM Sans"/>
                <a:sym typeface="DM Sans"/>
              </a:rPr>
              <a:t>Describing places</a:t>
            </a:r>
            <a:endParaRPr b="1" sz="4000">
              <a:solidFill>
                <a:schemeClr val="accent6"/>
              </a:solidFill>
              <a:latin typeface="DM Sans"/>
              <a:ea typeface="DM Sans"/>
              <a:cs typeface="DM Sans"/>
              <a:sym typeface="DM Sans"/>
            </a:endParaRPr>
          </a:p>
        </p:txBody>
      </p:sp>
      <p:sp>
        <p:nvSpPr>
          <p:cNvPr id="290" name="Google Shape;290;p56"/>
          <p:cNvSpPr/>
          <p:nvPr/>
        </p:nvSpPr>
        <p:spPr>
          <a:xfrm>
            <a:off x="457338" y="468286"/>
            <a:ext cx="431100" cy="4311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56"/>
          <p:cNvSpPr txBox="1"/>
          <p:nvPr/>
        </p:nvSpPr>
        <p:spPr>
          <a:xfrm>
            <a:off x="930550" y="468275"/>
            <a:ext cx="6289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lt1"/>
                </a:solidFill>
                <a:latin typeface="DM Sans"/>
                <a:ea typeface="DM Sans"/>
                <a:cs typeface="DM Sans"/>
                <a:sym typeface="DM Sans"/>
              </a:rPr>
              <a:t>LANGUAGE FOCUS</a:t>
            </a:r>
            <a:endParaRPr>
              <a:solidFill>
                <a:schemeClr val="lt1"/>
              </a:solidFill>
              <a:latin typeface="DM Sans"/>
              <a:ea typeface="DM Sans"/>
              <a:cs typeface="DM Sans"/>
              <a:sym typeface="DM Sans"/>
            </a:endParaRPr>
          </a:p>
        </p:txBody>
      </p:sp>
      <p:pic>
        <p:nvPicPr>
          <p:cNvPr id="292" name="Google Shape;292;p56"/>
          <p:cNvPicPr preferRelativeResize="0"/>
          <p:nvPr/>
        </p:nvPicPr>
        <p:blipFill>
          <a:blip r:embed="rId3">
            <a:alphaModFix/>
          </a:blip>
          <a:stretch>
            <a:fillRect/>
          </a:stretch>
        </p:blipFill>
        <p:spPr>
          <a:xfrm>
            <a:off x="492050" y="502975"/>
            <a:ext cx="361700" cy="361700"/>
          </a:xfrm>
          <a:prstGeom prst="rect">
            <a:avLst/>
          </a:prstGeom>
          <a:noFill/>
          <a:ln>
            <a:noFill/>
          </a:ln>
        </p:spPr>
      </p:pic>
      <p:cxnSp>
        <p:nvCxnSpPr>
          <p:cNvPr id="293" name="Google Shape;293;p56"/>
          <p:cNvCxnSpPr/>
          <p:nvPr/>
        </p:nvCxnSpPr>
        <p:spPr>
          <a:xfrm>
            <a:off x="5293350" y="3643300"/>
            <a:ext cx="2261100" cy="13500"/>
          </a:xfrm>
          <a:prstGeom prst="straightConnector1">
            <a:avLst/>
          </a:prstGeom>
          <a:noFill/>
          <a:ln cap="flat" cmpd="sng" w="19050">
            <a:solidFill>
              <a:srgbClr val="EAFF6A"/>
            </a:solidFill>
            <a:prstDash val="solid"/>
            <a:round/>
            <a:headEnd len="med" w="med" type="none"/>
            <a:tailEnd len="med" w="med" type="none"/>
          </a:ln>
        </p:spPr>
      </p:cxnSp>
      <p:cxnSp>
        <p:nvCxnSpPr>
          <p:cNvPr id="294" name="Google Shape;294;p56"/>
          <p:cNvCxnSpPr/>
          <p:nvPr/>
        </p:nvCxnSpPr>
        <p:spPr>
          <a:xfrm flipH="1" rot="10800000">
            <a:off x="2442875" y="4353200"/>
            <a:ext cx="4334700" cy="5100"/>
          </a:xfrm>
          <a:prstGeom prst="straightConnector1">
            <a:avLst/>
          </a:prstGeom>
          <a:noFill/>
          <a:ln cap="flat" cmpd="sng" w="19050">
            <a:solidFill>
              <a:srgbClr val="EAFF6A"/>
            </a:solidFill>
            <a:prstDash val="solid"/>
            <a:round/>
            <a:headEnd len="med" w="med" type="none"/>
            <a:tailEnd len="med" w="med" type="none"/>
          </a:ln>
        </p:spPr>
      </p:cxn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57"/>
          <p:cNvSpPr txBox="1"/>
          <p:nvPr/>
        </p:nvSpPr>
        <p:spPr>
          <a:xfrm>
            <a:off x="651350" y="2425988"/>
            <a:ext cx="4987200" cy="8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Look at this picture of an open office. </a:t>
            </a:r>
            <a:endParaRPr sz="1350">
              <a:latin typeface="DM Sans"/>
              <a:ea typeface="DM Sans"/>
              <a:cs typeface="DM Sans"/>
              <a:sym typeface="DM Sans"/>
            </a:endParaRPr>
          </a:p>
          <a:p>
            <a:pPr indent="0" lvl="0" marL="0" rtl="0" algn="l">
              <a:spcBef>
                <a:spcPts val="0"/>
              </a:spcBef>
              <a:spcAft>
                <a:spcPts val="0"/>
              </a:spcAft>
              <a:buNone/>
            </a:pPr>
            <a:r>
              <a:rPr lang="es" sz="1350">
                <a:latin typeface="DM Sans"/>
                <a:ea typeface="DM Sans"/>
                <a:cs typeface="DM Sans"/>
                <a:sym typeface="DM Sans"/>
              </a:rPr>
              <a:t>Choose the best option.</a:t>
            </a:r>
            <a:endParaRPr sz="1350">
              <a:latin typeface="DM Sans"/>
              <a:ea typeface="DM Sans"/>
              <a:cs typeface="DM Sans"/>
              <a:sym typeface="DM Sans"/>
            </a:endParaRPr>
          </a:p>
          <a:p>
            <a:pPr indent="0" lvl="0" marL="0" rtl="0" algn="l">
              <a:spcBef>
                <a:spcPts val="0"/>
              </a:spcBef>
              <a:spcAft>
                <a:spcPts val="0"/>
              </a:spcAft>
              <a:buNone/>
            </a:pPr>
            <a:r>
              <a:rPr lang="es" sz="1350">
                <a:latin typeface="DM Sans"/>
                <a:ea typeface="DM Sans"/>
                <a:cs typeface="DM Sans"/>
                <a:sym typeface="DM Sans"/>
              </a:rPr>
              <a:t>Then, provide two more descriptions using the chat.</a:t>
            </a:r>
            <a:endParaRPr sz="1350">
              <a:latin typeface="DM Sans"/>
              <a:ea typeface="DM Sans"/>
              <a:cs typeface="DM Sans"/>
              <a:sym typeface="DM Sans"/>
            </a:endParaRPr>
          </a:p>
        </p:txBody>
      </p:sp>
      <p:sp>
        <p:nvSpPr>
          <p:cNvPr id="300" name="Google Shape;300;p57"/>
          <p:cNvSpPr txBox="1"/>
          <p:nvPr/>
        </p:nvSpPr>
        <p:spPr>
          <a:xfrm>
            <a:off x="423300" y="990563"/>
            <a:ext cx="731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rgbClr val="595959"/>
                </a:solidFill>
                <a:latin typeface="DM Sans"/>
                <a:ea typeface="DM Sans"/>
                <a:cs typeface="DM Sans"/>
                <a:sym typeface="DM Sans"/>
              </a:rPr>
              <a:t>Describing places</a:t>
            </a:r>
            <a:endParaRPr b="1" sz="4000">
              <a:solidFill>
                <a:srgbClr val="595959"/>
              </a:solidFill>
              <a:latin typeface="DM Sans"/>
              <a:ea typeface="DM Sans"/>
              <a:cs typeface="DM Sans"/>
              <a:sym typeface="DM Sans"/>
            </a:endParaRPr>
          </a:p>
        </p:txBody>
      </p:sp>
      <p:sp>
        <p:nvSpPr>
          <p:cNvPr id="301" name="Google Shape;301;p57"/>
          <p:cNvSpPr/>
          <p:nvPr/>
        </p:nvSpPr>
        <p:spPr>
          <a:xfrm>
            <a:off x="379188" y="468336"/>
            <a:ext cx="431100" cy="4311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57"/>
          <p:cNvSpPr txBox="1"/>
          <p:nvPr/>
        </p:nvSpPr>
        <p:spPr>
          <a:xfrm>
            <a:off x="852400" y="468325"/>
            <a:ext cx="6289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dk1"/>
                </a:solidFill>
                <a:latin typeface="DM Sans"/>
                <a:ea typeface="DM Sans"/>
                <a:cs typeface="DM Sans"/>
                <a:sym typeface="DM Sans"/>
              </a:rPr>
              <a:t>LANGUAGE FOCUS</a:t>
            </a:r>
            <a:endParaRPr>
              <a:solidFill>
                <a:schemeClr val="dk1"/>
              </a:solidFill>
              <a:latin typeface="DM Sans"/>
              <a:ea typeface="DM Sans"/>
              <a:cs typeface="DM Sans"/>
              <a:sym typeface="DM Sans"/>
            </a:endParaRPr>
          </a:p>
        </p:txBody>
      </p:sp>
      <p:pic>
        <p:nvPicPr>
          <p:cNvPr id="303" name="Google Shape;303;p57"/>
          <p:cNvPicPr preferRelativeResize="0"/>
          <p:nvPr/>
        </p:nvPicPr>
        <p:blipFill>
          <a:blip r:embed="rId3">
            <a:alphaModFix/>
          </a:blip>
          <a:stretch>
            <a:fillRect/>
          </a:stretch>
        </p:blipFill>
        <p:spPr>
          <a:xfrm>
            <a:off x="413900" y="503025"/>
            <a:ext cx="361700" cy="361700"/>
          </a:xfrm>
          <a:prstGeom prst="rect">
            <a:avLst/>
          </a:prstGeom>
          <a:noFill/>
          <a:ln>
            <a:noFill/>
          </a:ln>
        </p:spPr>
      </p:pic>
      <p:sp>
        <p:nvSpPr>
          <p:cNvPr id="304" name="Google Shape;304;p57"/>
          <p:cNvSpPr txBox="1"/>
          <p:nvPr/>
        </p:nvSpPr>
        <p:spPr>
          <a:xfrm>
            <a:off x="379200" y="4433650"/>
            <a:ext cx="38502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00">
                <a:latin typeface="DM Sans"/>
                <a:ea typeface="DM Sans"/>
                <a:cs typeface="DM Sans"/>
                <a:sym typeface="DM Sans"/>
              </a:rPr>
              <a:t>ANSWER USING THE CHAT</a:t>
            </a:r>
            <a:br>
              <a:rPr lang="es" sz="1300">
                <a:latin typeface="DM Sans"/>
                <a:ea typeface="DM Sans"/>
                <a:cs typeface="DM Sans"/>
                <a:sym typeface="DM Sans"/>
              </a:rPr>
            </a:br>
            <a:r>
              <a:rPr lang="es" sz="1300">
                <a:latin typeface="DM Sans"/>
                <a:ea typeface="DM Sans"/>
                <a:cs typeface="DM Sans"/>
                <a:sym typeface="DM Sans"/>
              </a:rPr>
              <a:t>ESTIMATED TIME: 10 minutes</a:t>
            </a:r>
            <a:endParaRPr sz="1100">
              <a:latin typeface="DM Sans"/>
              <a:ea typeface="DM Sans"/>
              <a:cs typeface="DM Sans"/>
              <a:sym typeface="DM Sans"/>
            </a:endParaRPr>
          </a:p>
        </p:txBody>
      </p:sp>
      <p:pic>
        <p:nvPicPr>
          <p:cNvPr id="305" name="Google Shape;305;p57"/>
          <p:cNvPicPr preferRelativeResize="0"/>
          <p:nvPr/>
        </p:nvPicPr>
        <p:blipFill>
          <a:blip r:embed="rId4">
            <a:alphaModFix/>
          </a:blip>
          <a:stretch>
            <a:fillRect/>
          </a:stretch>
        </p:blipFill>
        <p:spPr>
          <a:xfrm>
            <a:off x="5109750" y="1599025"/>
            <a:ext cx="3788575" cy="259539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pic>
        <p:nvPicPr>
          <p:cNvPr id="310" name="Google Shape;310;p58"/>
          <p:cNvPicPr preferRelativeResize="0"/>
          <p:nvPr/>
        </p:nvPicPr>
        <p:blipFill>
          <a:blip r:embed="rId3">
            <a:alphaModFix/>
          </a:blip>
          <a:stretch>
            <a:fillRect/>
          </a:stretch>
        </p:blipFill>
        <p:spPr>
          <a:xfrm>
            <a:off x="-32900" y="0"/>
            <a:ext cx="9176899" cy="5143500"/>
          </a:xfrm>
          <a:prstGeom prst="rect">
            <a:avLst/>
          </a:prstGeom>
          <a:noFill/>
          <a:ln>
            <a:noFill/>
          </a:ln>
        </p:spPr>
      </p:pic>
      <p:pic>
        <p:nvPicPr>
          <p:cNvPr id="311" name="Google Shape;311;p58"/>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312" name="Google Shape;312;p58"/>
          <p:cNvSpPr txBox="1"/>
          <p:nvPr/>
        </p:nvSpPr>
        <p:spPr>
          <a:xfrm>
            <a:off x="3729456" y="2264828"/>
            <a:ext cx="1685100" cy="1431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1350">
                <a:solidFill>
                  <a:schemeClr val="dk1"/>
                </a:solidFill>
                <a:latin typeface="DM Sans"/>
                <a:ea typeface="DM Sans"/>
                <a:cs typeface="DM Sans"/>
                <a:sym typeface="DM Sans"/>
              </a:rPr>
              <a:t>https://elements.envato.com/es/open-office-space-policy-business-people-having-in-77TQDE6</a:t>
            </a:r>
            <a:endParaRPr sz="1350">
              <a:latin typeface="DM Sans"/>
              <a:ea typeface="DM Sans"/>
              <a:cs typeface="DM Sans"/>
              <a:sym typeface="DM Sans"/>
            </a:endParaRPr>
          </a:p>
        </p:txBody>
      </p:sp>
      <p:pic>
        <p:nvPicPr>
          <p:cNvPr id="313" name="Google Shape;313;p58"/>
          <p:cNvPicPr preferRelativeResize="0"/>
          <p:nvPr/>
        </p:nvPicPr>
        <p:blipFill>
          <a:blip r:embed="rId5">
            <a:alphaModFix/>
          </a:blip>
          <a:stretch>
            <a:fillRect/>
          </a:stretch>
        </p:blipFill>
        <p:spPr>
          <a:xfrm>
            <a:off x="821977" y="234162"/>
            <a:ext cx="6824474" cy="46751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59"/>
          <p:cNvSpPr/>
          <p:nvPr/>
        </p:nvSpPr>
        <p:spPr>
          <a:xfrm>
            <a:off x="2422200" y="1820825"/>
            <a:ext cx="4299600" cy="1180800"/>
          </a:xfrm>
          <a:prstGeom prst="roundRect">
            <a:avLst>
              <a:gd fmla="val 16667" name="adj"/>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59"/>
          <p:cNvSpPr txBox="1"/>
          <p:nvPr/>
        </p:nvSpPr>
        <p:spPr>
          <a:xfrm>
            <a:off x="501450" y="990525"/>
            <a:ext cx="6276300" cy="6558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3400">
                <a:solidFill>
                  <a:schemeClr val="dk1"/>
                </a:solidFill>
                <a:latin typeface="DM Sans"/>
                <a:ea typeface="DM Sans"/>
                <a:cs typeface="DM Sans"/>
                <a:sym typeface="DM Sans"/>
              </a:rPr>
              <a:t>Describing</a:t>
            </a:r>
            <a:r>
              <a:rPr b="1" lang="es" sz="3400">
                <a:solidFill>
                  <a:schemeClr val="dk1"/>
                </a:solidFill>
                <a:latin typeface="DM Sans"/>
                <a:ea typeface="DM Sans"/>
                <a:cs typeface="DM Sans"/>
                <a:sym typeface="DM Sans"/>
              </a:rPr>
              <a:t> places</a:t>
            </a:r>
            <a:endParaRPr b="1" sz="3400">
              <a:solidFill>
                <a:schemeClr val="dk1"/>
              </a:solidFill>
              <a:latin typeface="DM Sans"/>
              <a:ea typeface="DM Sans"/>
              <a:cs typeface="DM Sans"/>
              <a:sym typeface="DM Sans"/>
            </a:endParaRPr>
          </a:p>
        </p:txBody>
      </p:sp>
      <p:sp>
        <p:nvSpPr>
          <p:cNvPr id="320" name="Google Shape;320;p59"/>
          <p:cNvSpPr txBox="1"/>
          <p:nvPr/>
        </p:nvSpPr>
        <p:spPr>
          <a:xfrm>
            <a:off x="930550" y="468275"/>
            <a:ext cx="2917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dk1"/>
                </a:solidFill>
                <a:latin typeface="DM Sans"/>
                <a:ea typeface="DM Sans"/>
                <a:cs typeface="DM Sans"/>
                <a:sym typeface="DM Sans"/>
              </a:rPr>
              <a:t>WHOLE CLASS ACTIVITY</a:t>
            </a:r>
            <a:endParaRPr>
              <a:latin typeface="DM Sans"/>
              <a:ea typeface="DM Sans"/>
              <a:cs typeface="DM Sans"/>
              <a:sym typeface="DM Sans"/>
            </a:endParaRPr>
          </a:p>
        </p:txBody>
      </p:sp>
      <p:sp>
        <p:nvSpPr>
          <p:cNvPr id="321" name="Google Shape;321;p59"/>
          <p:cNvSpPr txBox="1"/>
          <p:nvPr/>
        </p:nvSpPr>
        <p:spPr>
          <a:xfrm>
            <a:off x="2614650" y="1949525"/>
            <a:ext cx="39147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600">
                <a:latin typeface="DM Sans"/>
                <a:ea typeface="DM Sans"/>
                <a:cs typeface="DM Sans"/>
                <a:sym typeface="DM Sans"/>
              </a:rPr>
              <a:t>_________ ergonomic chairs.</a:t>
            </a:r>
            <a:endParaRPr b="1" sz="1600">
              <a:latin typeface="DM Sans"/>
              <a:ea typeface="DM Sans"/>
              <a:cs typeface="DM Sans"/>
              <a:sym typeface="DM Sans"/>
            </a:endParaRPr>
          </a:p>
          <a:p>
            <a:pPr indent="0" lvl="0" marL="0" rtl="0" algn="l">
              <a:spcBef>
                <a:spcPts val="0"/>
              </a:spcBef>
              <a:spcAft>
                <a:spcPts val="0"/>
              </a:spcAft>
              <a:buNone/>
            </a:pPr>
            <a:r>
              <a:t/>
            </a:r>
            <a:endParaRPr b="1" sz="1600">
              <a:latin typeface="DM Sans"/>
              <a:ea typeface="DM Sans"/>
              <a:cs typeface="DM Sans"/>
              <a:sym typeface="DM Sans"/>
            </a:endParaRPr>
          </a:p>
          <a:p>
            <a:pPr indent="0" lvl="0" marL="0" rtl="0" algn="l">
              <a:spcBef>
                <a:spcPts val="0"/>
              </a:spcBef>
              <a:spcAft>
                <a:spcPts val="0"/>
              </a:spcAft>
              <a:buNone/>
            </a:pPr>
            <a:r>
              <a:rPr b="1" lang="es" sz="1600">
                <a:latin typeface="DM Sans"/>
                <a:ea typeface="DM Sans"/>
                <a:cs typeface="DM Sans"/>
                <a:sym typeface="DM Sans"/>
              </a:rPr>
              <a:t>a. There is			b. There are</a:t>
            </a:r>
            <a:endParaRPr b="1" sz="1600">
              <a:latin typeface="DM Sans"/>
              <a:ea typeface="DM Sans"/>
              <a:cs typeface="DM Sans"/>
              <a:sym typeface="DM Sans"/>
            </a:endParaRPr>
          </a:p>
        </p:txBody>
      </p:sp>
      <p:grpSp>
        <p:nvGrpSpPr>
          <p:cNvPr id="322" name="Google Shape;322;p59"/>
          <p:cNvGrpSpPr/>
          <p:nvPr/>
        </p:nvGrpSpPr>
        <p:grpSpPr>
          <a:xfrm>
            <a:off x="388447" y="399133"/>
            <a:ext cx="556761" cy="569396"/>
            <a:chOff x="974706" y="2467173"/>
            <a:chExt cx="738900" cy="738900"/>
          </a:xfrm>
        </p:grpSpPr>
        <p:sp>
          <p:nvSpPr>
            <p:cNvPr id="323" name="Google Shape;323;p59"/>
            <p:cNvSpPr/>
            <p:nvPr/>
          </p:nvSpPr>
          <p:spPr>
            <a:xfrm>
              <a:off x="974706" y="2467173"/>
              <a:ext cx="738900" cy="7389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24" name="Google Shape;324;p59" title="ícono de actividad en clase"/>
            <p:cNvPicPr preferRelativeResize="0"/>
            <p:nvPr/>
          </p:nvPicPr>
          <p:blipFill>
            <a:blip r:embed="rId3">
              <a:alphaModFix/>
            </a:blip>
            <a:stretch>
              <a:fillRect/>
            </a:stretch>
          </p:blipFill>
          <p:spPr>
            <a:xfrm>
              <a:off x="1109750" y="2610275"/>
              <a:ext cx="452650" cy="452650"/>
            </a:xfrm>
            <a:prstGeom prst="rect">
              <a:avLst/>
            </a:prstGeom>
            <a:noFill/>
            <a:ln>
              <a:noFill/>
            </a:ln>
          </p:spPr>
        </p:pic>
      </p:grpSp>
      <p:sp>
        <p:nvSpPr>
          <p:cNvPr id="325" name="Google Shape;325;p59"/>
          <p:cNvSpPr/>
          <p:nvPr/>
        </p:nvSpPr>
        <p:spPr>
          <a:xfrm>
            <a:off x="2499151" y="3358450"/>
            <a:ext cx="4222500" cy="1180800"/>
          </a:xfrm>
          <a:prstGeom prst="roundRect">
            <a:avLst>
              <a:gd fmla="val 16667" name="adj"/>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59"/>
          <p:cNvSpPr txBox="1"/>
          <p:nvPr/>
        </p:nvSpPr>
        <p:spPr>
          <a:xfrm>
            <a:off x="2499300" y="3528875"/>
            <a:ext cx="42225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600">
                <a:latin typeface="DM Sans"/>
                <a:ea typeface="DM Sans"/>
                <a:cs typeface="DM Sans"/>
                <a:sym typeface="DM Sans"/>
              </a:rPr>
              <a:t>_______ two monitors for each worker.</a:t>
            </a:r>
            <a:endParaRPr b="1" sz="1600">
              <a:latin typeface="DM Sans"/>
              <a:ea typeface="DM Sans"/>
              <a:cs typeface="DM Sans"/>
              <a:sym typeface="DM Sans"/>
            </a:endParaRPr>
          </a:p>
          <a:p>
            <a:pPr indent="0" lvl="0" marL="0" rtl="0" algn="l">
              <a:spcBef>
                <a:spcPts val="0"/>
              </a:spcBef>
              <a:spcAft>
                <a:spcPts val="0"/>
              </a:spcAft>
              <a:buNone/>
            </a:pPr>
            <a:r>
              <a:t/>
            </a:r>
            <a:endParaRPr b="1" sz="1600">
              <a:latin typeface="DM Sans"/>
              <a:ea typeface="DM Sans"/>
              <a:cs typeface="DM Sans"/>
              <a:sym typeface="DM Sans"/>
            </a:endParaRPr>
          </a:p>
          <a:p>
            <a:pPr indent="0" lvl="0" marL="0" rtl="0" algn="l">
              <a:spcBef>
                <a:spcPts val="0"/>
              </a:spcBef>
              <a:spcAft>
                <a:spcPts val="0"/>
              </a:spcAft>
              <a:buNone/>
            </a:pPr>
            <a:r>
              <a:rPr b="1" lang="es" sz="1600">
                <a:latin typeface="DM Sans"/>
                <a:ea typeface="DM Sans"/>
                <a:cs typeface="DM Sans"/>
                <a:sym typeface="DM Sans"/>
              </a:rPr>
              <a:t>a. There aren’t		b. There are</a:t>
            </a:r>
            <a:endParaRPr b="1" sz="1600">
              <a:latin typeface="DM Sans"/>
              <a:ea typeface="DM Sans"/>
              <a:cs typeface="DM Sans"/>
              <a:sym typeface="DM San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42"/>
          <p:cNvSpPr/>
          <p:nvPr/>
        </p:nvSpPr>
        <p:spPr>
          <a:xfrm>
            <a:off x="3080700" y="2547525"/>
            <a:ext cx="2982600" cy="7938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 name="Google Shape;119;p42"/>
          <p:cNvSpPr txBox="1"/>
          <p:nvPr/>
        </p:nvSpPr>
        <p:spPr>
          <a:xfrm>
            <a:off x="1461300" y="1802163"/>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chemeClr val="lt1"/>
                </a:solidFill>
                <a:latin typeface="DM Sans"/>
                <a:ea typeface="DM Sans"/>
                <a:cs typeface="DM Sans"/>
                <a:sym typeface="DM Sans"/>
              </a:rPr>
              <a:t>This lesson will be</a:t>
            </a:r>
            <a:endParaRPr b="1" i="0" sz="4000" u="none" cap="none" strike="noStrike">
              <a:solidFill>
                <a:srgbClr val="DEFC52"/>
              </a:solidFill>
              <a:latin typeface="DM Sans"/>
              <a:ea typeface="DM Sans"/>
              <a:cs typeface="DM Sans"/>
              <a:sym typeface="DM Sans"/>
            </a:endParaRPr>
          </a:p>
        </p:txBody>
      </p:sp>
      <p:sp>
        <p:nvSpPr>
          <p:cNvPr id="120" name="Google Shape;120;p42"/>
          <p:cNvSpPr txBox="1"/>
          <p:nvPr/>
        </p:nvSpPr>
        <p:spPr>
          <a:xfrm>
            <a:off x="3493675" y="2541075"/>
            <a:ext cx="25695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rgbClr val="EAFF6A"/>
                </a:solidFill>
                <a:latin typeface="DM Sans"/>
                <a:ea typeface="DM Sans"/>
                <a:cs typeface="DM Sans"/>
                <a:sym typeface="DM Sans"/>
              </a:rPr>
              <a:t>recorded</a:t>
            </a:r>
            <a:endParaRPr b="1" i="0" sz="4000" u="none" cap="none" strike="noStrike">
              <a:solidFill>
                <a:srgbClr val="EAFF6A"/>
              </a:solidFill>
              <a:latin typeface="DM Sans"/>
              <a:ea typeface="DM Sans"/>
              <a:cs typeface="DM Sans"/>
              <a:sym typeface="DM Sans"/>
            </a:endParaRPr>
          </a:p>
        </p:txBody>
      </p:sp>
      <p:sp>
        <p:nvSpPr>
          <p:cNvPr id="121" name="Google Shape;121;p42"/>
          <p:cNvSpPr/>
          <p:nvPr/>
        </p:nvSpPr>
        <p:spPr>
          <a:xfrm>
            <a:off x="3293875" y="2844525"/>
            <a:ext cx="199800" cy="199800"/>
          </a:xfrm>
          <a:prstGeom prst="ellipse">
            <a:avLst/>
          </a:prstGeom>
          <a:solidFill>
            <a:srgbClr val="FF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60"/>
          <p:cNvSpPr/>
          <p:nvPr/>
        </p:nvSpPr>
        <p:spPr>
          <a:xfrm>
            <a:off x="2422200" y="1820825"/>
            <a:ext cx="4299600" cy="1180800"/>
          </a:xfrm>
          <a:prstGeom prst="roundRect">
            <a:avLst>
              <a:gd fmla="val 16667" name="adj"/>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60"/>
          <p:cNvSpPr txBox="1"/>
          <p:nvPr/>
        </p:nvSpPr>
        <p:spPr>
          <a:xfrm>
            <a:off x="501450" y="990525"/>
            <a:ext cx="6276300" cy="6558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3400">
                <a:solidFill>
                  <a:schemeClr val="dk1"/>
                </a:solidFill>
                <a:latin typeface="DM Sans"/>
                <a:ea typeface="DM Sans"/>
                <a:cs typeface="DM Sans"/>
                <a:sym typeface="DM Sans"/>
              </a:rPr>
              <a:t>Describing places</a:t>
            </a:r>
            <a:endParaRPr b="1" sz="3400">
              <a:solidFill>
                <a:schemeClr val="dk1"/>
              </a:solidFill>
              <a:latin typeface="DM Sans"/>
              <a:ea typeface="DM Sans"/>
              <a:cs typeface="DM Sans"/>
              <a:sym typeface="DM Sans"/>
            </a:endParaRPr>
          </a:p>
        </p:txBody>
      </p:sp>
      <p:sp>
        <p:nvSpPr>
          <p:cNvPr id="333" name="Google Shape;333;p60"/>
          <p:cNvSpPr txBox="1"/>
          <p:nvPr/>
        </p:nvSpPr>
        <p:spPr>
          <a:xfrm>
            <a:off x="930550" y="468275"/>
            <a:ext cx="2917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dk1"/>
                </a:solidFill>
                <a:latin typeface="DM Sans"/>
                <a:ea typeface="DM Sans"/>
                <a:cs typeface="DM Sans"/>
                <a:sym typeface="DM Sans"/>
              </a:rPr>
              <a:t>WHOLE CLASS ACTIVITY</a:t>
            </a:r>
            <a:endParaRPr>
              <a:latin typeface="DM Sans"/>
              <a:ea typeface="DM Sans"/>
              <a:cs typeface="DM Sans"/>
              <a:sym typeface="DM Sans"/>
            </a:endParaRPr>
          </a:p>
        </p:txBody>
      </p:sp>
      <p:sp>
        <p:nvSpPr>
          <p:cNvPr id="334" name="Google Shape;334;p60"/>
          <p:cNvSpPr txBox="1"/>
          <p:nvPr/>
        </p:nvSpPr>
        <p:spPr>
          <a:xfrm>
            <a:off x="2614650" y="1949525"/>
            <a:ext cx="39147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600">
                <a:latin typeface="DM Sans"/>
                <a:ea typeface="DM Sans"/>
                <a:cs typeface="DM Sans"/>
                <a:sym typeface="DM Sans"/>
              </a:rPr>
              <a:t>_________ a kitchen.</a:t>
            </a:r>
            <a:endParaRPr b="1" sz="1600">
              <a:latin typeface="DM Sans"/>
              <a:ea typeface="DM Sans"/>
              <a:cs typeface="DM Sans"/>
              <a:sym typeface="DM Sans"/>
            </a:endParaRPr>
          </a:p>
          <a:p>
            <a:pPr indent="0" lvl="0" marL="0" rtl="0" algn="l">
              <a:spcBef>
                <a:spcPts val="0"/>
              </a:spcBef>
              <a:spcAft>
                <a:spcPts val="0"/>
              </a:spcAft>
              <a:buNone/>
            </a:pPr>
            <a:r>
              <a:t/>
            </a:r>
            <a:endParaRPr b="1" sz="1600">
              <a:latin typeface="DM Sans"/>
              <a:ea typeface="DM Sans"/>
              <a:cs typeface="DM Sans"/>
              <a:sym typeface="DM Sans"/>
            </a:endParaRPr>
          </a:p>
          <a:p>
            <a:pPr indent="0" lvl="0" marL="0" rtl="0" algn="l">
              <a:spcBef>
                <a:spcPts val="0"/>
              </a:spcBef>
              <a:spcAft>
                <a:spcPts val="0"/>
              </a:spcAft>
              <a:buNone/>
            </a:pPr>
            <a:r>
              <a:rPr b="1" lang="es" sz="1600">
                <a:latin typeface="DM Sans"/>
                <a:ea typeface="DM Sans"/>
                <a:cs typeface="DM Sans"/>
                <a:sym typeface="DM Sans"/>
              </a:rPr>
              <a:t>a. There is			b. There isn’t</a:t>
            </a:r>
            <a:endParaRPr b="1" sz="1600">
              <a:latin typeface="DM Sans"/>
              <a:ea typeface="DM Sans"/>
              <a:cs typeface="DM Sans"/>
              <a:sym typeface="DM Sans"/>
            </a:endParaRPr>
          </a:p>
        </p:txBody>
      </p:sp>
      <p:grpSp>
        <p:nvGrpSpPr>
          <p:cNvPr id="335" name="Google Shape;335;p60"/>
          <p:cNvGrpSpPr/>
          <p:nvPr/>
        </p:nvGrpSpPr>
        <p:grpSpPr>
          <a:xfrm>
            <a:off x="388447" y="399133"/>
            <a:ext cx="556761" cy="569396"/>
            <a:chOff x="974706" y="2467173"/>
            <a:chExt cx="738900" cy="738900"/>
          </a:xfrm>
        </p:grpSpPr>
        <p:sp>
          <p:nvSpPr>
            <p:cNvPr id="336" name="Google Shape;336;p60"/>
            <p:cNvSpPr/>
            <p:nvPr/>
          </p:nvSpPr>
          <p:spPr>
            <a:xfrm>
              <a:off x="974706" y="2467173"/>
              <a:ext cx="738900" cy="7389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37" name="Google Shape;337;p60" title="ícono de actividad en clase"/>
            <p:cNvPicPr preferRelativeResize="0"/>
            <p:nvPr/>
          </p:nvPicPr>
          <p:blipFill>
            <a:blip r:embed="rId3">
              <a:alphaModFix/>
            </a:blip>
            <a:stretch>
              <a:fillRect/>
            </a:stretch>
          </p:blipFill>
          <p:spPr>
            <a:xfrm>
              <a:off x="1109750" y="2610275"/>
              <a:ext cx="452650" cy="452650"/>
            </a:xfrm>
            <a:prstGeom prst="rect">
              <a:avLst/>
            </a:prstGeom>
            <a:noFill/>
            <a:ln>
              <a:noFill/>
            </a:ln>
          </p:spPr>
        </p:pic>
      </p:grpSp>
      <p:sp>
        <p:nvSpPr>
          <p:cNvPr id="338" name="Google Shape;338;p60"/>
          <p:cNvSpPr/>
          <p:nvPr/>
        </p:nvSpPr>
        <p:spPr>
          <a:xfrm>
            <a:off x="2499150" y="3358450"/>
            <a:ext cx="4222500" cy="1517100"/>
          </a:xfrm>
          <a:prstGeom prst="roundRect">
            <a:avLst>
              <a:gd fmla="val 16667" name="adj"/>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60"/>
          <p:cNvSpPr txBox="1"/>
          <p:nvPr/>
        </p:nvSpPr>
        <p:spPr>
          <a:xfrm>
            <a:off x="2499300" y="3528875"/>
            <a:ext cx="4222500" cy="116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600">
                <a:latin typeface="DM Sans"/>
                <a:ea typeface="DM Sans"/>
                <a:cs typeface="DM Sans"/>
                <a:sym typeface="DM Sans"/>
              </a:rPr>
              <a:t>_______ a separate office behind a glass window.</a:t>
            </a:r>
            <a:endParaRPr b="1" sz="1600">
              <a:latin typeface="DM Sans"/>
              <a:ea typeface="DM Sans"/>
              <a:cs typeface="DM Sans"/>
              <a:sym typeface="DM Sans"/>
            </a:endParaRPr>
          </a:p>
          <a:p>
            <a:pPr indent="0" lvl="0" marL="0" rtl="0" algn="l">
              <a:spcBef>
                <a:spcPts val="0"/>
              </a:spcBef>
              <a:spcAft>
                <a:spcPts val="0"/>
              </a:spcAft>
              <a:buNone/>
            </a:pPr>
            <a:r>
              <a:t/>
            </a:r>
            <a:endParaRPr b="1" sz="1600">
              <a:latin typeface="DM Sans"/>
              <a:ea typeface="DM Sans"/>
              <a:cs typeface="DM Sans"/>
              <a:sym typeface="DM Sans"/>
            </a:endParaRPr>
          </a:p>
          <a:p>
            <a:pPr indent="0" lvl="0" marL="0" rtl="0" algn="l">
              <a:spcBef>
                <a:spcPts val="0"/>
              </a:spcBef>
              <a:spcAft>
                <a:spcPts val="0"/>
              </a:spcAft>
              <a:buNone/>
            </a:pPr>
            <a:r>
              <a:rPr b="1" lang="es" sz="1600">
                <a:latin typeface="DM Sans"/>
                <a:ea typeface="DM Sans"/>
                <a:cs typeface="DM Sans"/>
                <a:sym typeface="DM Sans"/>
              </a:rPr>
              <a:t>a. There is		b. There are</a:t>
            </a:r>
            <a:endParaRPr b="1" sz="1600">
              <a:latin typeface="DM Sans"/>
              <a:ea typeface="DM Sans"/>
              <a:cs typeface="DM Sans"/>
              <a:sym typeface="DM Sans"/>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61"/>
          <p:cNvSpPr txBox="1"/>
          <p:nvPr/>
        </p:nvSpPr>
        <p:spPr>
          <a:xfrm>
            <a:off x="1461300" y="1598325"/>
            <a:ext cx="6221400" cy="1431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5000"/>
              <a:buFont typeface="Arial"/>
              <a:buNone/>
            </a:pPr>
            <a:r>
              <a:t/>
            </a:r>
            <a:endParaRPr b="0" i="0" sz="5000" u="none" cap="none" strike="noStrike">
              <a:solidFill>
                <a:srgbClr val="E8E7E3"/>
              </a:solidFill>
              <a:latin typeface="Arial"/>
              <a:ea typeface="Arial"/>
              <a:cs typeface="Arial"/>
              <a:sym typeface="Arial"/>
            </a:endParaRPr>
          </a:p>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rgbClr val="EAFF6A"/>
                </a:solidFill>
                <a:latin typeface="DM Sans"/>
                <a:ea typeface="DM Sans"/>
                <a:cs typeface="DM Sans"/>
                <a:sym typeface="DM Sans"/>
              </a:rPr>
              <a:t>Break-time</a:t>
            </a:r>
            <a:endParaRPr b="1" i="0" sz="4000" u="none" cap="none" strike="noStrike">
              <a:solidFill>
                <a:schemeClr val="lt1"/>
              </a:solidFill>
              <a:latin typeface="DM Sans"/>
              <a:ea typeface="DM Sans"/>
              <a:cs typeface="DM Sans"/>
              <a:sym typeface="DM Sans"/>
            </a:endParaRPr>
          </a:p>
        </p:txBody>
      </p:sp>
      <p:sp>
        <p:nvSpPr>
          <p:cNvPr id="345" name="Google Shape;345;p61"/>
          <p:cNvSpPr txBox="1"/>
          <p:nvPr/>
        </p:nvSpPr>
        <p:spPr>
          <a:xfrm>
            <a:off x="2998200" y="2971950"/>
            <a:ext cx="3147600" cy="800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0" i="0" lang="es" sz="2000" u="none" cap="none" strike="noStrike">
                <a:solidFill>
                  <a:schemeClr val="lt1"/>
                </a:solidFill>
                <a:latin typeface="DM Sans"/>
                <a:ea typeface="DM Sans"/>
                <a:cs typeface="DM Sans"/>
                <a:sym typeface="DM Sans"/>
              </a:rPr>
              <a:t>We’ll be back in 10 minutes!</a:t>
            </a:r>
            <a:endParaRPr b="0" i="0" sz="2000" u="none" cap="none" strike="noStrike">
              <a:solidFill>
                <a:schemeClr val="lt1"/>
              </a:solidFill>
              <a:latin typeface="DM Sans"/>
              <a:ea typeface="DM Sans"/>
              <a:cs typeface="DM Sans"/>
              <a:sym typeface="DM Sans"/>
            </a:endParaRPr>
          </a:p>
        </p:txBody>
      </p:sp>
      <p:pic>
        <p:nvPicPr>
          <p:cNvPr descr="🧉 Mate Emoji on WhatsApp 2.19.352" id="346" name="Google Shape;346;p61"/>
          <p:cNvPicPr preferRelativeResize="0"/>
          <p:nvPr/>
        </p:nvPicPr>
        <p:blipFill rotWithShape="1">
          <a:blip r:embed="rId3">
            <a:alphaModFix/>
          </a:blip>
          <a:srcRect b="0" l="0" r="0" t="0"/>
          <a:stretch/>
        </p:blipFill>
        <p:spPr>
          <a:xfrm>
            <a:off x="4104715" y="1183600"/>
            <a:ext cx="1101538" cy="1101538"/>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62"/>
          <p:cNvSpPr txBox="1"/>
          <p:nvPr/>
        </p:nvSpPr>
        <p:spPr>
          <a:xfrm>
            <a:off x="1357350" y="1925250"/>
            <a:ext cx="6429300" cy="1293000"/>
          </a:xfrm>
          <a:prstGeom prst="rect">
            <a:avLst/>
          </a:prstGeom>
          <a:noFill/>
          <a:ln>
            <a:noFill/>
          </a:ln>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rPr b="1" lang="es" sz="4000">
                <a:solidFill>
                  <a:schemeClr val="lt1"/>
                </a:solidFill>
                <a:latin typeface="DM Sans"/>
                <a:ea typeface="DM Sans"/>
                <a:cs typeface="DM Sans"/>
                <a:sym typeface="DM Sans"/>
              </a:rPr>
              <a:t>Video watching:</a:t>
            </a:r>
            <a:endParaRPr b="1" sz="4000">
              <a:solidFill>
                <a:schemeClr val="lt1"/>
              </a:solidFill>
              <a:latin typeface="DM Sans"/>
              <a:ea typeface="DM Sans"/>
              <a:cs typeface="DM Sans"/>
              <a:sym typeface="DM Sans"/>
            </a:endParaRPr>
          </a:p>
          <a:p>
            <a:pPr indent="0" lvl="0" marL="0" rtl="0" algn="ctr">
              <a:lnSpc>
                <a:spcPct val="90000"/>
              </a:lnSpc>
              <a:spcBef>
                <a:spcPts val="0"/>
              </a:spcBef>
              <a:spcAft>
                <a:spcPts val="0"/>
              </a:spcAft>
              <a:buNone/>
            </a:pPr>
            <a:r>
              <a:rPr b="1" lang="es" sz="4000">
                <a:solidFill>
                  <a:schemeClr val="accent6"/>
                </a:solidFill>
                <a:latin typeface="DM Sans"/>
                <a:ea typeface="DM Sans"/>
                <a:cs typeface="DM Sans"/>
                <a:sym typeface="DM Sans"/>
              </a:rPr>
              <a:t>Samsung’s Headquarters</a:t>
            </a:r>
            <a:endParaRPr b="1" sz="4000">
              <a:solidFill>
                <a:schemeClr val="accent6"/>
              </a:solidFill>
              <a:latin typeface="DM Sans"/>
              <a:ea typeface="DM Sans"/>
              <a:cs typeface="DM Sans"/>
              <a:sym typeface="DM Sans"/>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grpSp>
        <p:nvGrpSpPr>
          <p:cNvPr id="356" name="Google Shape;356;p63"/>
          <p:cNvGrpSpPr/>
          <p:nvPr/>
        </p:nvGrpSpPr>
        <p:grpSpPr>
          <a:xfrm>
            <a:off x="501450" y="468298"/>
            <a:ext cx="431074" cy="431074"/>
            <a:chOff x="473351" y="619523"/>
            <a:chExt cx="738900" cy="738900"/>
          </a:xfrm>
        </p:grpSpPr>
        <p:sp>
          <p:nvSpPr>
            <p:cNvPr id="357" name="Google Shape;357;p63"/>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58" name="Google Shape;358;p63" title="ícono de actividad colaborativa"/>
            <p:cNvPicPr preferRelativeResize="0"/>
            <p:nvPr/>
          </p:nvPicPr>
          <p:blipFill>
            <a:blip r:embed="rId3">
              <a:alphaModFix/>
            </a:blip>
            <a:stretch>
              <a:fillRect/>
            </a:stretch>
          </p:blipFill>
          <p:spPr>
            <a:xfrm>
              <a:off x="616475" y="762647"/>
              <a:ext cx="452650" cy="452650"/>
            </a:xfrm>
            <a:prstGeom prst="rect">
              <a:avLst/>
            </a:prstGeom>
            <a:noFill/>
            <a:ln>
              <a:noFill/>
            </a:ln>
          </p:spPr>
        </p:pic>
      </p:grpSp>
      <p:sp>
        <p:nvSpPr>
          <p:cNvPr id="359" name="Google Shape;359;p63"/>
          <p:cNvSpPr txBox="1"/>
          <p:nvPr/>
        </p:nvSpPr>
        <p:spPr>
          <a:xfrm>
            <a:off x="501450" y="990513"/>
            <a:ext cx="731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Inside Samsung’s office</a:t>
            </a:r>
            <a:endParaRPr b="1" sz="4000">
              <a:solidFill>
                <a:schemeClr val="dk1"/>
              </a:solidFill>
              <a:latin typeface="DM Sans"/>
              <a:ea typeface="DM Sans"/>
              <a:cs typeface="DM Sans"/>
              <a:sym typeface="DM Sans"/>
            </a:endParaRPr>
          </a:p>
        </p:txBody>
      </p:sp>
      <p:sp>
        <p:nvSpPr>
          <p:cNvPr id="360" name="Google Shape;360;p63"/>
          <p:cNvSpPr txBox="1"/>
          <p:nvPr/>
        </p:nvSpPr>
        <p:spPr>
          <a:xfrm>
            <a:off x="930550" y="468275"/>
            <a:ext cx="2917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dk1"/>
                </a:solidFill>
                <a:latin typeface="DM Sans"/>
                <a:ea typeface="DM Sans"/>
                <a:cs typeface="DM Sans"/>
                <a:sym typeface="DM Sans"/>
              </a:rPr>
              <a:t>WATCHING A VIDEO</a:t>
            </a:r>
            <a:endParaRPr>
              <a:latin typeface="DM Sans"/>
              <a:ea typeface="DM Sans"/>
              <a:cs typeface="DM Sans"/>
              <a:sym typeface="DM Sans"/>
            </a:endParaRPr>
          </a:p>
        </p:txBody>
      </p:sp>
      <p:sp>
        <p:nvSpPr>
          <p:cNvPr id="361" name="Google Shape;361;p63"/>
          <p:cNvSpPr txBox="1"/>
          <p:nvPr/>
        </p:nvSpPr>
        <p:spPr>
          <a:xfrm>
            <a:off x="473350" y="1908175"/>
            <a:ext cx="3834600" cy="1223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We are going to watch a video about Samsung’s Headquarters in Silicon Valley.</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rPr lang="es" sz="1350">
                <a:latin typeface="DM Sans"/>
                <a:ea typeface="DM Sans"/>
                <a:cs typeface="DM Sans"/>
                <a:sym typeface="DM Sans"/>
              </a:rPr>
              <a:t>Before watching: what do you know about Silicon Valley?</a:t>
            </a:r>
            <a:endParaRPr sz="1350">
              <a:latin typeface="DM Sans"/>
              <a:ea typeface="DM Sans"/>
              <a:cs typeface="DM Sans"/>
              <a:sym typeface="DM Sans"/>
            </a:endParaRPr>
          </a:p>
        </p:txBody>
      </p:sp>
      <p:sp>
        <p:nvSpPr>
          <p:cNvPr id="362" name="Google Shape;362;p63"/>
          <p:cNvSpPr txBox="1"/>
          <p:nvPr/>
        </p:nvSpPr>
        <p:spPr>
          <a:xfrm>
            <a:off x="4527575" y="1908175"/>
            <a:ext cx="3834600" cy="226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s" sz="1350">
                <a:latin typeface="DM Sans"/>
                <a:ea typeface="DM Sans"/>
                <a:cs typeface="DM Sans"/>
                <a:sym typeface="DM Sans"/>
              </a:rPr>
              <a:t>Silicon Valley is a region in San Francisco Bay, California, United States. It is a global technology and innovation hub, and a lot of tech companies have their headquarters there.</a:t>
            </a:r>
            <a:endParaRPr sz="1350">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sz="1350">
              <a:latin typeface="DM Sans"/>
              <a:ea typeface="DM Sans"/>
              <a:cs typeface="DM Sans"/>
              <a:sym typeface="DM Sans"/>
            </a:endParaRPr>
          </a:p>
          <a:p>
            <a:pPr indent="0" lvl="0" marL="0" rtl="0" algn="l">
              <a:spcBef>
                <a:spcPts val="0"/>
              </a:spcBef>
              <a:spcAft>
                <a:spcPts val="0"/>
              </a:spcAft>
              <a:buNone/>
            </a:pPr>
            <a:r>
              <a:rPr lang="es" sz="1350">
                <a:latin typeface="DM Sans"/>
                <a:ea typeface="DM Sans"/>
                <a:cs typeface="DM Sans"/>
                <a:sym typeface="DM Sans"/>
              </a:rPr>
              <a:t>The name "Silicon Valley" comes from the material silicon, a component in the production of semiconductors, a crucial technology in electronics and computing.</a:t>
            </a:r>
            <a:endParaRPr sz="1350">
              <a:latin typeface="DM Sans"/>
              <a:ea typeface="DM Sans"/>
              <a:cs typeface="DM Sans"/>
              <a:sym typeface="DM Sans"/>
            </a:endParaRPr>
          </a:p>
        </p:txBody>
      </p:sp>
      <p:sp>
        <p:nvSpPr>
          <p:cNvPr id="363" name="Google Shape;363;p63"/>
          <p:cNvSpPr txBox="1"/>
          <p:nvPr/>
        </p:nvSpPr>
        <p:spPr>
          <a:xfrm>
            <a:off x="401825" y="4326425"/>
            <a:ext cx="4902300" cy="49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DM Sans"/>
              <a:ea typeface="DM Sans"/>
              <a:cs typeface="DM Sans"/>
              <a:sym typeface="DM Sans"/>
            </a:endParaRPr>
          </a:p>
        </p:txBody>
      </p:sp>
      <p:sp>
        <p:nvSpPr>
          <p:cNvPr id="364" name="Google Shape;364;p63"/>
          <p:cNvSpPr txBox="1"/>
          <p:nvPr/>
        </p:nvSpPr>
        <p:spPr>
          <a:xfrm>
            <a:off x="501450" y="4252500"/>
            <a:ext cx="3850200" cy="63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br>
              <a:rPr lang="es" sz="1600">
                <a:latin typeface="DM Sans"/>
                <a:ea typeface="DM Sans"/>
                <a:cs typeface="DM Sans"/>
                <a:sym typeface="DM Sans"/>
              </a:rPr>
            </a:br>
            <a:r>
              <a:rPr lang="es" sz="1300">
                <a:latin typeface="DM Sans"/>
                <a:ea typeface="DM Sans"/>
                <a:cs typeface="DM Sans"/>
                <a:sym typeface="DM Sans"/>
              </a:rPr>
              <a:t>ESTIMATED TIME: 5 minutes</a:t>
            </a:r>
            <a:endParaRPr sz="1300">
              <a:latin typeface="DM Sans"/>
              <a:ea typeface="DM Sans"/>
              <a:cs typeface="DM Sans"/>
              <a:sym typeface="DM Sans"/>
            </a:endParaRPr>
          </a:p>
        </p:txBody>
      </p:sp>
      <p:sp>
        <p:nvSpPr>
          <p:cNvPr id="365" name="Google Shape;365;p63"/>
          <p:cNvSpPr txBox="1"/>
          <p:nvPr/>
        </p:nvSpPr>
        <p:spPr>
          <a:xfrm>
            <a:off x="750100" y="3388825"/>
            <a:ext cx="2786100" cy="49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DM Sans"/>
              <a:ea typeface="DM Sans"/>
              <a:cs typeface="DM Sans"/>
              <a:sym typeface="DM Sans"/>
            </a:endParaRPr>
          </a:p>
        </p:txBody>
      </p:sp>
      <p:sp>
        <p:nvSpPr>
          <p:cNvPr id="366" name="Google Shape;366;p63"/>
          <p:cNvSpPr txBox="1"/>
          <p:nvPr/>
        </p:nvSpPr>
        <p:spPr>
          <a:xfrm>
            <a:off x="401825" y="3310625"/>
            <a:ext cx="3000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solidFill>
                  <a:schemeClr val="dk1"/>
                </a:solidFill>
                <a:latin typeface="DM Sans"/>
                <a:ea typeface="DM Sans"/>
                <a:cs typeface="DM Sans"/>
                <a:sym typeface="DM Sans"/>
              </a:rPr>
              <a:t>https://elements.envato.com/es/silicon-valley-F8G2M9V</a:t>
            </a:r>
            <a:endParaRPr>
              <a:solidFill>
                <a:schemeClr val="dk1"/>
              </a:solidFill>
              <a:latin typeface="DM Sans"/>
              <a:ea typeface="DM Sans"/>
              <a:cs typeface="DM Sans"/>
              <a:sym typeface="DM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grpSp>
        <p:nvGrpSpPr>
          <p:cNvPr id="371" name="Google Shape;371;p64"/>
          <p:cNvGrpSpPr/>
          <p:nvPr/>
        </p:nvGrpSpPr>
        <p:grpSpPr>
          <a:xfrm>
            <a:off x="501450" y="468298"/>
            <a:ext cx="431074" cy="431074"/>
            <a:chOff x="473351" y="619523"/>
            <a:chExt cx="738900" cy="738900"/>
          </a:xfrm>
        </p:grpSpPr>
        <p:sp>
          <p:nvSpPr>
            <p:cNvPr id="372" name="Google Shape;372;p64"/>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73" name="Google Shape;373;p64" title="ícono de actividad colaborativa"/>
            <p:cNvPicPr preferRelativeResize="0"/>
            <p:nvPr/>
          </p:nvPicPr>
          <p:blipFill>
            <a:blip r:embed="rId3">
              <a:alphaModFix/>
            </a:blip>
            <a:stretch>
              <a:fillRect/>
            </a:stretch>
          </p:blipFill>
          <p:spPr>
            <a:xfrm>
              <a:off x="616475" y="762647"/>
              <a:ext cx="452650" cy="452650"/>
            </a:xfrm>
            <a:prstGeom prst="rect">
              <a:avLst/>
            </a:prstGeom>
            <a:noFill/>
            <a:ln>
              <a:noFill/>
            </a:ln>
          </p:spPr>
        </p:pic>
      </p:grpSp>
      <p:sp>
        <p:nvSpPr>
          <p:cNvPr id="374" name="Google Shape;374;p64"/>
          <p:cNvSpPr txBox="1"/>
          <p:nvPr/>
        </p:nvSpPr>
        <p:spPr>
          <a:xfrm>
            <a:off x="501450" y="990513"/>
            <a:ext cx="731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Inside Samsung’s office</a:t>
            </a:r>
            <a:endParaRPr b="1" sz="4000">
              <a:solidFill>
                <a:schemeClr val="dk1"/>
              </a:solidFill>
              <a:latin typeface="DM Sans"/>
              <a:ea typeface="DM Sans"/>
              <a:cs typeface="DM Sans"/>
              <a:sym typeface="DM Sans"/>
            </a:endParaRPr>
          </a:p>
        </p:txBody>
      </p:sp>
      <p:sp>
        <p:nvSpPr>
          <p:cNvPr id="375" name="Google Shape;375;p64"/>
          <p:cNvSpPr txBox="1"/>
          <p:nvPr/>
        </p:nvSpPr>
        <p:spPr>
          <a:xfrm>
            <a:off x="930550" y="468275"/>
            <a:ext cx="2917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dk1"/>
                </a:solidFill>
                <a:latin typeface="DM Sans"/>
                <a:ea typeface="DM Sans"/>
                <a:cs typeface="DM Sans"/>
                <a:sym typeface="DM Sans"/>
              </a:rPr>
              <a:t>WATCHING A VIDEO</a:t>
            </a:r>
            <a:endParaRPr>
              <a:latin typeface="DM Sans"/>
              <a:ea typeface="DM Sans"/>
              <a:cs typeface="DM Sans"/>
              <a:sym typeface="DM Sans"/>
            </a:endParaRPr>
          </a:p>
        </p:txBody>
      </p:sp>
      <p:sp>
        <p:nvSpPr>
          <p:cNvPr id="376" name="Google Shape;376;p64"/>
          <p:cNvSpPr txBox="1"/>
          <p:nvPr/>
        </p:nvSpPr>
        <p:spPr>
          <a:xfrm>
            <a:off x="473350" y="1908175"/>
            <a:ext cx="3834600" cy="143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How do you imagine Samsung’s headquarters in Silicon Valley?</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rPr lang="es" sz="1350">
                <a:latin typeface="DM Sans"/>
                <a:ea typeface="DM Sans"/>
                <a:cs typeface="DM Sans"/>
                <a:sym typeface="DM Sans"/>
              </a:rPr>
              <a:t>Predict the amenities workers can enjoy using “there is” and “there are”. Check your predictions watching the video.</a:t>
            </a:r>
            <a:endParaRPr sz="1350">
              <a:latin typeface="DM Sans"/>
              <a:ea typeface="DM Sans"/>
              <a:cs typeface="DM Sans"/>
              <a:sym typeface="DM Sans"/>
            </a:endParaRPr>
          </a:p>
        </p:txBody>
      </p:sp>
      <p:sp>
        <p:nvSpPr>
          <p:cNvPr id="377" name="Google Shape;377;p64"/>
          <p:cNvSpPr txBox="1"/>
          <p:nvPr/>
        </p:nvSpPr>
        <p:spPr>
          <a:xfrm>
            <a:off x="5639100" y="2719100"/>
            <a:ext cx="2786100" cy="49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latin typeface="DM Sans"/>
                <a:ea typeface="DM Sans"/>
                <a:cs typeface="DM Sans"/>
                <a:sym typeface="DM Sans"/>
              </a:rPr>
              <a:t>https://elements.envato.com/es/silicon-valley-F8G2M9V</a:t>
            </a:r>
            <a:endParaRPr>
              <a:latin typeface="DM Sans"/>
              <a:ea typeface="DM Sans"/>
              <a:cs typeface="DM Sans"/>
              <a:sym typeface="DM Sans"/>
            </a:endParaRPr>
          </a:p>
        </p:txBody>
      </p:sp>
      <p:sp>
        <p:nvSpPr>
          <p:cNvPr id="378" name="Google Shape;378;p64"/>
          <p:cNvSpPr txBox="1"/>
          <p:nvPr/>
        </p:nvSpPr>
        <p:spPr>
          <a:xfrm>
            <a:off x="473350" y="3392038"/>
            <a:ext cx="38346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s" sz="1350">
                <a:latin typeface="DM Sans"/>
                <a:ea typeface="DM Sans"/>
                <a:cs typeface="DM Sans"/>
                <a:sym typeface="DM Sans"/>
              </a:rPr>
              <a:t>Amenities: features and services that add value and comfort to a location</a:t>
            </a:r>
            <a:endParaRPr i="1" sz="1350">
              <a:latin typeface="DM Sans"/>
              <a:ea typeface="DM Sans"/>
              <a:cs typeface="DM Sans"/>
              <a:sym typeface="DM Sans"/>
            </a:endParaRPr>
          </a:p>
        </p:txBody>
      </p:sp>
      <p:sp>
        <p:nvSpPr>
          <p:cNvPr id="379" name="Google Shape;379;p64"/>
          <p:cNvSpPr txBox="1"/>
          <p:nvPr/>
        </p:nvSpPr>
        <p:spPr>
          <a:xfrm>
            <a:off x="501450" y="4252500"/>
            <a:ext cx="38502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latin typeface="DM Sans"/>
                <a:ea typeface="DM Sans"/>
                <a:cs typeface="DM Sans"/>
                <a:sym typeface="DM Sans"/>
              </a:rPr>
              <a:t>ANSWER USING THE CHAT</a:t>
            </a:r>
            <a:br>
              <a:rPr lang="es" sz="1600">
                <a:latin typeface="DM Sans"/>
                <a:ea typeface="DM Sans"/>
                <a:cs typeface="DM Sans"/>
                <a:sym typeface="DM Sans"/>
              </a:rPr>
            </a:br>
            <a:r>
              <a:rPr lang="es" sz="1600">
                <a:latin typeface="DM Sans"/>
                <a:ea typeface="DM Sans"/>
                <a:cs typeface="DM Sans"/>
                <a:sym typeface="DM Sans"/>
              </a:rPr>
              <a:t>ESTIMATED TIME: 5 minutes</a:t>
            </a:r>
            <a:endParaRPr>
              <a:latin typeface="DM Sans"/>
              <a:ea typeface="DM Sans"/>
              <a:cs typeface="DM Sans"/>
              <a:sym typeface="DM Sans"/>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grpSp>
        <p:nvGrpSpPr>
          <p:cNvPr id="384" name="Google Shape;384;p65"/>
          <p:cNvGrpSpPr/>
          <p:nvPr/>
        </p:nvGrpSpPr>
        <p:grpSpPr>
          <a:xfrm>
            <a:off x="1622958" y="1168058"/>
            <a:ext cx="5898086" cy="3317328"/>
            <a:chOff x="-81653" y="306928"/>
            <a:chExt cx="2965800" cy="4377000"/>
          </a:xfrm>
        </p:grpSpPr>
        <p:sp>
          <p:nvSpPr>
            <p:cNvPr id="385" name="Google Shape;385;p65"/>
            <p:cNvSpPr/>
            <p:nvPr/>
          </p:nvSpPr>
          <p:spPr>
            <a:xfrm>
              <a:off x="-81653" y="306928"/>
              <a:ext cx="2965800" cy="43770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65"/>
            <p:cNvSpPr txBox="1"/>
            <p:nvPr/>
          </p:nvSpPr>
          <p:spPr>
            <a:xfrm>
              <a:off x="643447" y="2216125"/>
              <a:ext cx="1515600" cy="792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1350">
                  <a:latin typeface="DM Sans"/>
                  <a:ea typeface="DM Sans"/>
                  <a:cs typeface="DM Sans"/>
                  <a:sym typeface="DM Sans"/>
                </a:rPr>
                <a:t>https://youtu.be/BvngUP0sHhQ?t=220</a:t>
              </a:r>
              <a:endParaRPr sz="1350">
                <a:latin typeface="DM Sans"/>
                <a:ea typeface="DM Sans"/>
                <a:cs typeface="DM Sans"/>
                <a:sym typeface="DM Sans"/>
              </a:endParaRPr>
            </a:p>
          </p:txBody>
        </p:sp>
      </p:grpSp>
      <p:sp>
        <p:nvSpPr>
          <p:cNvPr id="387" name="Google Shape;387;p65"/>
          <p:cNvSpPr txBox="1"/>
          <p:nvPr/>
        </p:nvSpPr>
        <p:spPr>
          <a:xfrm>
            <a:off x="723300" y="345975"/>
            <a:ext cx="7675200" cy="11535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2400"/>
              </a:spcBef>
              <a:spcAft>
                <a:spcPts val="0"/>
              </a:spcAft>
              <a:buClr>
                <a:schemeClr val="dk1"/>
              </a:buClr>
              <a:buSzPts val="1100"/>
              <a:buFont typeface="Arial"/>
              <a:buNone/>
            </a:pPr>
            <a:r>
              <a:rPr b="1" lang="es" sz="2300">
                <a:solidFill>
                  <a:schemeClr val="lt1"/>
                </a:solidFill>
                <a:latin typeface="DM Sans"/>
                <a:ea typeface="DM Sans"/>
                <a:cs typeface="DM Sans"/>
                <a:sym typeface="DM Sans"/>
              </a:rPr>
              <a:t>Inside Samsung's Futuristic $300 Million Office</a:t>
            </a:r>
            <a:endParaRPr b="1" sz="2300">
              <a:solidFill>
                <a:schemeClr val="lt1"/>
              </a:solidFill>
              <a:latin typeface="DM Sans"/>
              <a:ea typeface="DM Sans"/>
              <a:cs typeface="DM Sans"/>
              <a:sym typeface="DM Sans"/>
            </a:endParaRPr>
          </a:p>
          <a:p>
            <a:pPr indent="0" lvl="0" marL="0" rtl="0" algn="ctr">
              <a:lnSpc>
                <a:spcPct val="90000"/>
              </a:lnSpc>
              <a:spcBef>
                <a:spcPts val="600"/>
              </a:spcBef>
              <a:spcAft>
                <a:spcPts val="0"/>
              </a:spcAft>
              <a:buNone/>
            </a:pPr>
            <a:r>
              <a:t/>
            </a:r>
            <a:endParaRPr b="1" sz="3500">
              <a:solidFill>
                <a:schemeClr val="lt1"/>
              </a:solidFill>
              <a:latin typeface="DM Sans"/>
              <a:ea typeface="DM Sans"/>
              <a:cs typeface="DM Sans"/>
              <a:sym typeface="DM Sans"/>
            </a:endParaRPr>
          </a:p>
        </p:txBody>
      </p:sp>
      <p:sp>
        <p:nvSpPr>
          <p:cNvPr id="388" name="Google Shape;388;p65"/>
          <p:cNvSpPr txBox="1"/>
          <p:nvPr/>
        </p:nvSpPr>
        <p:spPr>
          <a:xfrm>
            <a:off x="464750" y="4637850"/>
            <a:ext cx="70563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s" sz="1100">
                <a:solidFill>
                  <a:srgbClr val="999999"/>
                </a:solidFill>
                <a:latin typeface="DM Sans"/>
                <a:ea typeface="DM Sans"/>
                <a:cs typeface="DM Sans"/>
                <a:sym typeface="DM Sans"/>
              </a:rPr>
              <a:t>Source</a:t>
            </a:r>
            <a:r>
              <a:rPr lang="es" sz="1100">
                <a:solidFill>
                  <a:srgbClr val="999999"/>
                </a:solidFill>
                <a:latin typeface="DM Sans"/>
                <a:ea typeface="DM Sans"/>
                <a:cs typeface="DM Sans"/>
                <a:sym typeface="DM Sans"/>
              </a:rPr>
              <a:t>: </a:t>
            </a:r>
            <a:r>
              <a:rPr lang="es" sz="1100" u="sng">
                <a:solidFill>
                  <a:schemeClr val="hlink"/>
                </a:solidFill>
                <a:latin typeface="DM Sans"/>
                <a:ea typeface="DM Sans"/>
                <a:cs typeface="DM Sans"/>
                <a:sym typeface="DM Sans"/>
                <a:hlinkClick r:id="rId3"/>
              </a:rPr>
              <a:t>YouTube</a:t>
            </a:r>
            <a:endParaRPr i="1" sz="1100" u="sng">
              <a:solidFill>
                <a:srgbClr val="83AEFB"/>
              </a:solidFill>
              <a:latin typeface="DM Sans"/>
              <a:ea typeface="DM Sans"/>
              <a:cs typeface="DM Sans"/>
              <a:sym typeface="DM Sans"/>
            </a:endParaRPr>
          </a:p>
        </p:txBody>
      </p:sp>
      <p:pic>
        <p:nvPicPr>
          <p:cNvPr descr="Samsung’s North American headquarters was designed to integrate into Silicon Valley, not wall employees off from it. Take a tour with WSJ’s Adam Falk as he checks out the workspace, including its elevated, open-air gardens. &#10;&#10;Photo: Verus Productions&#10;&#10;Open Office&#10;Offices are as unique as the companies they house. This WSJ series takes viewers inside standout spaces to show the amenities–and quirks–that separate them from the rest, as designers and company executives explain the reason behind it all.&#10;&#10;#WSJ #Samsung #OpenOffice" id="389" name="Google Shape;389;p65" title="Inside Samsung's Futuristic $300 Million Office | WSJ Open Office">
            <a:hlinkClick r:id="rId4"/>
          </p:cNvPr>
          <p:cNvPicPr preferRelativeResize="0"/>
          <p:nvPr/>
        </p:nvPicPr>
        <p:blipFill>
          <a:blip r:embed="rId5">
            <a:alphaModFix/>
          </a:blip>
          <a:stretch>
            <a:fillRect/>
          </a:stretch>
        </p:blipFill>
        <p:spPr>
          <a:xfrm>
            <a:off x="2295350" y="1551275"/>
            <a:ext cx="4622450" cy="26001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9"/>
                                        </p:tgtEl>
                                        <p:attrNameLst>
                                          <p:attrName>style.visibility</p:attrName>
                                        </p:attrNameLst>
                                      </p:cBhvr>
                                      <p:to>
                                        <p:strVal val="visible"/>
                                      </p:to>
                                    </p:set>
                                    <p:animEffect filter="fade" transition="in">
                                      <p:cBhvr>
                                        <p:cTn dur="1000"/>
                                        <p:tgtEl>
                                          <p:spTgt spid="38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grpSp>
        <p:nvGrpSpPr>
          <p:cNvPr id="394" name="Google Shape;394;p66"/>
          <p:cNvGrpSpPr/>
          <p:nvPr/>
        </p:nvGrpSpPr>
        <p:grpSpPr>
          <a:xfrm>
            <a:off x="501450" y="468298"/>
            <a:ext cx="431074" cy="431074"/>
            <a:chOff x="473351" y="619523"/>
            <a:chExt cx="738900" cy="738900"/>
          </a:xfrm>
        </p:grpSpPr>
        <p:sp>
          <p:nvSpPr>
            <p:cNvPr id="395" name="Google Shape;395;p66"/>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96" name="Google Shape;396;p66" title="ícono de actividad colaborativa"/>
            <p:cNvPicPr preferRelativeResize="0"/>
            <p:nvPr/>
          </p:nvPicPr>
          <p:blipFill>
            <a:blip r:embed="rId3">
              <a:alphaModFix/>
            </a:blip>
            <a:stretch>
              <a:fillRect/>
            </a:stretch>
          </p:blipFill>
          <p:spPr>
            <a:xfrm>
              <a:off x="616475" y="762647"/>
              <a:ext cx="452650" cy="452650"/>
            </a:xfrm>
            <a:prstGeom prst="rect">
              <a:avLst/>
            </a:prstGeom>
            <a:noFill/>
            <a:ln>
              <a:noFill/>
            </a:ln>
          </p:spPr>
        </p:pic>
      </p:grpSp>
      <p:sp>
        <p:nvSpPr>
          <p:cNvPr id="397" name="Google Shape;397;p66"/>
          <p:cNvSpPr txBox="1"/>
          <p:nvPr/>
        </p:nvSpPr>
        <p:spPr>
          <a:xfrm>
            <a:off x="501450" y="990513"/>
            <a:ext cx="731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Inside Samsung’s office</a:t>
            </a:r>
            <a:endParaRPr b="1" sz="4000">
              <a:solidFill>
                <a:schemeClr val="dk1"/>
              </a:solidFill>
              <a:latin typeface="DM Sans"/>
              <a:ea typeface="DM Sans"/>
              <a:cs typeface="DM Sans"/>
              <a:sym typeface="DM Sans"/>
            </a:endParaRPr>
          </a:p>
        </p:txBody>
      </p:sp>
      <p:sp>
        <p:nvSpPr>
          <p:cNvPr id="398" name="Google Shape;398;p66"/>
          <p:cNvSpPr txBox="1"/>
          <p:nvPr/>
        </p:nvSpPr>
        <p:spPr>
          <a:xfrm>
            <a:off x="930550" y="468275"/>
            <a:ext cx="2917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dk1"/>
                </a:solidFill>
                <a:latin typeface="DM Sans"/>
                <a:ea typeface="DM Sans"/>
                <a:cs typeface="DM Sans"/>
                <a:sym typeface="DM Sans"/>
              </a:rPr>
              <a:t>WATCHING A VIDEO</a:t>
            </a:r>
            <a:endParaRPr>
              <a:latin typeface="DM Sans"/>
              <a:ea typeface="DM Sans"/>
              <a:cs typeface="DM Sans"/>
              <a:sym typeface="DM Sans"/>
            </a:endParaRPr>
          </a:p>
        </p:txBody>
      </p:sp>
      <p:sp>
        <p:nvSpPr>
          <p:cNvPr id="399" name="Google Shape;399;p66"/>
          <p:cNvSpPr txBox="1"/>
          <p:nvPr/>
        </p:nvSpPr>
        <p:spPr>
          <a:xfrm>
            <a:off x="473350" y="1908175"/>
            <a:ext cx="3834600" cy="39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350">
              <a:latin typeface="DM Sans"/>
              <a:ea typeface="DM Sans"/>
              <a:cs typeface="DM Sans"/>
              <a:sym typeface="DM Sans"/>
            </a:endParaRPr>
          </a:p>
        </p:txBody>
      </p:sp>
      <p:sp>
        <p:nvSpPr>
          <p:cNvPr id="400" name="Google Shape;400;p66"/>
          <p:cNvSpPr txBox="1"/>
          <p:nvPr/>
        </p:nvSpPr>
        <p:spPr>
          <a:xfrm>
            <a:off x="501450" y="4252500"/>
            <a:ext cx="38502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latin typeface="DM Sans"/>
                <a:ea typeface="DM Sans"/>
                <a:cs typeface="DM Sans"/>
                <a:sym typeface="DM Sans"/>
              </a:rPr>
              <a:t>ANSWER USING THE CHAT</a:t>
            </a:r>
            <a:br>
              <a:rPr lang="es" sz="1600">
                <a:latin typeface="DM Sans"/>
                <a:ea typeface="DM Sans"/>
                <a:cs typeface="DM Sans"/>
                <a:sym typeface="DM Sans"/>
              </a:rPr>
            </a:br>
            <a:r>
              <a:rPr lang="es" sz="1600">
                <a:latin typeface="DM Sans"/>
                <a:ea typeface="DM Sans"/>
                <a:cs typeface="DM Sans"/>
                <a:sym typeface="DM Sans"/>
              </a:rPr>
              <a:t>ESTIMATED TIME: 5 minutes</a:t>
            </a:r>
            <a:endParaRPr>
              <a:latin typeface="DM Sans"/>
              <a:ea typeface="DM Sans"/>
              <a:cs typeface="DM Sans"/>
              <a:sym typeface="DM Sans"/>
            </a:endParaRPr>
          </a:p>
        </p:txBody>
      </p:sp>
      <p:sp>
        <p:nvSpPr>
          <p:cNvPr id="401" name="Google Shape;401;p66"/>
          <p:cNvSpPr txBox="1"/>
          <p:nvPr/>
        </p:nvSpPr>
        <p:spPr>
          <a:xfrm>
            <a:off x="723300" y="1820575"/>
            <a:ext cx="4808700" cy="204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a:latin typeface="DM Sans"/>
                <a:ea typeface="DM Sans"/>
                <a:cs typeface="DM Sans"/>
                <a:sym typeface="DM Sans"/>
              </a:rPr>
              <a:t>True or false?</a:t>
            </a:r>
            <a:endParaRPr b="1">
              <a:latin typeface="DM Sans"/>
              <a:ea typeface="DM Sans"/>
              <a:cs typeface="DM Sans"/>
              <a:sym typeface="DM Sans"/>
            </a:endParaRPr>
          </a:p>
          <a:p>
            <a:pPr indent="-317500" lvl="0" marL="457200" rtl="0" algn="l">
              <a:spcBef>
                <a:spcPts val="0"/>
              </a:spcBef>
              <a:spcAft>
                <a:spcPts val="0"/>
              </a:spcAft>
              <a:buSzPts val="1400"/>
              <a:buFont typeface="DM Sans"/>
              <a:buChar char="●"/>
            </a:pPr>
            <a:r>
              <a:rPr lang="es">
                <a:latin typeface="DM Sans"/>
                <a:ea typeface="DM Sans"/>
                <a:cs typeface="DM Sans"/>
                <a:sym typeface="DM Sans"/>
              </a:rPr>
              <a:t>There are a lot of open spaces in different floors</a:t>
            </a:r>
            <a:endParaRPr>
              <a:latin typeface="DM Sans"/>
              <a:ea typeface="DM Sans"/>
              <a:cs typeface="DM Sans"/>
              <a:sym typeface="DM Sans"/>
            </a:endParaRPr>
          </a:p>
          <a:p>
            <a:pPr indent="0" lvl="0" marL="0" rtl="0" algn="l">
              <a:spcBef>
                <a:spcPts val="0"/>
              </a:spcBef>
              <a:spcAft>
                <a:spcPts val="0"/>
              </a:spcAft>
              <a:buNone/>
            </a:pPr>
            <a:r>
              <a:t/>
            </a:r>
            <a:endParaRPr>
              <a:latin typeface="DM Sans"/>
              <a:ea typeface="DM Sans"/>
              <a:cs typeface="DM Sans"/>
              <a:sym typeface="DM Sans"/>
            </a:endParaRPr>
          </a:p>
          <a:p>
            <a:pPr indent="-317500" lvl="0" marL="457200" rtl="0" algn="l">
              <a:spcBef>
                <a:spcPts val="0"/>
              </a:spcBef>
              <a:spcAft>
                <a:spcPts val="0"/>
              </a:spcAft>
              <a:buSzPts val="1400"/>
              <a:buFont typeface="DM Sans"/>
              <a:buChar char="●"/>
            </a:pPr>
            <a:r>
              <a:rPr lang="es">
                <a:latin typeface="DM Sans"/>
                <a:ea typeface="DM Sans"/>
                <a:cs typeface="DM Sans"/>
                <a:sym typeface="DM Sans"/>
              </a:rPr>
              <a:t>There are 2 cafés inside the main building</a:t>
            </a:r>
            <a:endParaRPr>
              <a:latin typeface="DM Sans"/>
              <a:ea typeface="DM Sans"/>
              <a:cs typeface="DM Sans"/>
              <a:sym typeface="DM Sans"/>
            </a:endParaRPr>
          </a:p>
          <a:p>
            <a:pPr indent="0" lvl="0" marL="457200" rtl="0" algn="l">
              <a:spcBef>
                <a:spcPts val="0"/>
              </a:spcBef>
              <a:spcAft>
                <a:spcPts val="0"/>
              </a:spcAft>
              <a:buNone/>
            </a:pPr>
            <a:r>
              <a:t/>
            </a:r>
            <a:endParaRPr>
              <a:latin typeface="DM Sans"/>
              <a:ea typeface="DM Sans"/>
              <a:cs typeface="DM Sans"/>
              <a:sym typeface="DM Sans"/>
            </a:endParaRPr>
          </a:p>
          <a:p>
            <a:pPr indent="-317500" lvl="0" marL="457200" rtl="0" algn="l">
              <a:spcBef>
                <a:spcPts val="0"/>
              </a:spcBef>
              <a:spcAft>
                <a:spcPts val="0"/>
              </a:spcAft>
              <a:buSzPts val="1400"/>
              <a:buFont typeface="DM Sans"/>
              <a:buChar char="●"/>
            </a:pPr>
            <a:r>
              <a:rPr lang="es">
                <a:latin typeface="DM Sans"/>
                <a:ea typeface="DM Sans"/>
                <a:cs typeface="DM Sans"/>
                <a:sym typeface="DM Sans"/>
              </a:rPr>
              <a:t>There is a colorful cafeteria </a:t>
            </a:r>
            <a:endParaRPr>
              <a:latin typeface="DM Sans"/>
              <a:ea typeface="DM Sans"/>
              <a:cs typeface="DM Sans"/>
              <a:sym typeface="DM Sans"/>
            </a:endParaRPr>
          </a:p>
          <a:p>
            <a:pPr indent="0" lvl="0" marL="457200" rtl="0" algn="l">
              <a:spcBef>
                <a:spcPts val="0"/>
              </a:spcBef>
              <a:spcAft>
                <a:spcPts val="0"/>
              </a:spcAft>
              <a:buNone/>
            </a:pPr>
            <a:r>
              <a:t/>
            </a:r>
            <a:endParaRPr>
              <a:latin typeface="DM Sans"/>
              <a:ea typeface="DM Sans"/>
              <a:cs typeface="DM Sans"/>
              <a:sym typeface="DM Sans"/>
            </a:endParaRPr>
          </a:p>
          <a:p>
            <a:pPr indent="-317500" lvl="0" marL="457200" rtl="0" algn="l">
              <a:spcBef>
                <a:spcPts val="0"/>
              </a:spcBef>
              <a:spcAft>
                <a:spcPts val="0"/>
              </a:spcAft>
              <a:buSzPts val="1400"/>
              <a:buFont typeface="DM Sans"/>
              <a:buChar char="●"/>
            </a:pPr>
            <a:r>
              <a:rPr lang="es">
                <a:latin typeface="DM Sans"/>
                <a:ea typeface="DM Sans"/>
                <a:cs typeface="DM Sans"/>
                <a:sym typeface="DM Sans"/>
              </a:rPr>
              <a:t>There are square tables in the cafeteria</a:t>
            </a:r>
            <a:endParaRPr>
              <a:latin typeface="DM Sans"/>
              <a:ea typeface="DM Sans"/>
              <a:cs typeface="DM Sans"/>
              <a:sym typeface="DM Sans"/>
            </a:endParaRPr>
          </a:p>
          <a:p>
            <a:pPr indent="0" lvl="0" marL="0" rtl="0" algn="l">
              <a:spcBef>
                <a:spcPts val="0"/>
              </a:spcBef>
              <a:spcAft>
                <a:spcPts val="0"/>
              </a:spcAft>
              <a:buNone/>
            </a:pPr>
            <a:r>
              <a:t/>
            </a:r>
            <a:endParaRPr>
              <a:latin typeface="DM Sans"/>
              <a:ea typeface="DM Sans"/>
              <a:cs typeface="DM Sans"/>
              <a:sym typeface="DM Sans"/>
            </a:endParaRPr>
          </a:p>
          <a:p>
            <a:pPr indent="0" lvl="0" marL="457200" rtl="0" algn="l">
              <a:spcBef>
                <a:spcPts val="0"/>
              </a:spcBef>
              <a:spcAft>
                <a:spcPts val="0"/>
              </a:spcAft>
              <a:buNone/>
            </a:pPr>
            <a:r>
              <a:t/>
            </a:r>
            <a:endParaRPr>
              <a:latin typeface="DM Sans"/>
              <a:ea typeface="DM Sans"/>
              <a:cs typeface="DM Sans"/>
              <a:sym typeface="DM Sans"/>
            </a:endParaRPr>
          </a:p>
        </p:txBody>
      </p:sp>
      <p:grpSp>
        <p:nvGrpSpPr>
          <p:cNvPr id="402" name="Google Shape;402;p66"/>
          <p:cNvGrpSpPr/>
          <p:nvPr/>
        </p:nvGrpSpPr>
        <p:grpSpPr>
          <a:xfrm>
            <a:off x="5518500" y="1982375"/>
            <a:ext cx="857400" cy="392400"/>
            <a:chOff x="5612300" y="1982375"/>
            <a:chExt cx="857400" cy="392400"/>
          </a:xfrm>
        </p:grpSpPr>
        <p:sp>
          <p:nvSpPr>
            <p:cNvPr id="403" name="Google Shape;403;p66"/>
            <p:cNvSpPr/>
            <p:nvPr/>
          </p:nvSpPr>
          <p:spPr>
            <a:xfrm>
              <a:off x="5639100" y="1982375"/>
              <a:ext cx="616200" cy="392400"/>
            </a:xfrm>
            <a:prstGeom prst="roundRect">
              <a:avLst>
                <a:gd fmla="val 16667" name="adj"/>
              </a:avLst>
            </a:prstGeom>
            <a:solidFill>
              <a:schemeClr val="accent6"/>
            </a:solidFill>
            <a:ln cap="flat" cmpd="sng" w="9525">
              <a:solidFill>
                <a:srgbClr val="DEFC5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66"/>
            <p:cNvSpPr txBox="1"/>
            <p:nvPr/>
          </p:nvSpPr>
          <p:spPr>
            <a:xfrm>
              <a:off x="5612300" y="1982375"/>
              <a:ext cx="857400" cy="29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latin typeface="DM Sans"/>
                  <a:ea typeface="DM Sans"/>
                  <a:cs typeface="DM Sans"/>
                  <a:sym typeface="DM Sans"/>
                </a:rPr>
                <a:t>TRUE</a:t>
              </a:r>
              <a:endParaRPr>
                <a:latin typeface="DM Sans"/>
                <a:ea typeface="DM Sans"/>
                <a:cs typeface="DM Sans"/>
                <a:sym typeface="DM Sans"/>
              </a:endParaRPr>
            </a:p>
          </p:txBody>
        </p:sp>
      </p:grpSp>
      <p:grpSp>
        <p:nvGrpSpPr>
          <p:cNvPr id="405" name="Google Shape;405;p66"/>
          <p:cNvGrpSpPr/>
          <p:nvPr/>
        </p:nvGrpSpPr>
        <p:grpSpPr>
          <a:xfrm>
            <a:off x="5518500" y="2456275"/>
            <a:ext cx="857400" cy="392400"/>
            <a:chOff x="5518500" y="2456275"/>
            <a:chExt cx="857400" cy="392400"/>
          </a:xfrm>
        </p:grpSpPr>
        <p:sp>
          <p:nvSpPr>
            <p:cNvPr id="406" name="Google Shape;406;p66"/>
            <p:cNvSpPr/>
            <p:nvPr/>
          </p:nvSpPr>
          <p:spPr>
            <a:xfrm>
              <a:off x="5553675" y="2456275"/>
              <a:ext cx="616200" cy="392400"/>
            </a:xfrm>
            <a:prstGeom prst="roundRect">
              <a:avLst>
                <a:gd fmla="val 16667" name="adj"/>
              </a:avLst>
            </a:prstGeom>
            <a:solidFill>
              <a:schemeClr val="accent6"/>
            </a:solidFill>
            <a:ln cap="flat" cmpd="sng" w="9525">
              <a:solidFill>
                <a:srgbClr val="DEFC5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66"/>
            <p:cNvSpPr txBox="1"/>
            <p:nvPr/>
          </p:nvSpPr>
          <p:spPr>
            <a:xfrm>
              <a:off x="5518500" y="2456275"/>
              <a:ext cx="857400" cy="29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latin typeface="DM Sans"/>
                  <a:ea typeface="DM Sans"/>
                  <a:cs typeface="DM Sans"/>
                  <a:sym typeface="DM Sans"/>
                </a:rPr>
                <a:t>FALSE</a:t>
              </a:r>
              <a:endParaRPr>
                <a:latin typeface="DM Sans"/>
                <a:ea typeface="DM Sans"/>
                <a:cs typeface="DM Sans"/>
                <a:sym typeface="DM Sans"/>
              </a:endParaRPr>
            </a:p>
          </p:txBody>
        </p:sp>
      </p:grpSp>
      <p:grpSp>
        <p:nvGrpSpPr>
          <p:cNvPr id="408" name="Google Shape;408;p66"/>
          <p:cNvGrpSpPr/>
          <p:nvPr/>
        </p:nvGrpSpPr>
        <p:grpSpPr>
          <a:xfrm>
            <a:off x="5518500" y="2930175"/>
            <a:ext cx="857400" cy="392400"/>
            <a:chOff x="5518500" y="2930175"/>
            <a:chExt cx="857400" cy="392400"/>
          </a:xfrm>
        </p:grpSpPr>
        <p:sp>
          <p:nvSpPr>
            <p:cNvPr id="409" name="Google Shape;409;p66"/>
            <p:cNvSpPr/>
            <p:nvPr/>
          </p:nvSpPr>
          <p:spPr>
            <a:xfrm>
              <a:off x="5553675" y="2930175"/>
              <a:ext cx="616200" cy="392400"/>
            </a:xfrm>
            <a:prstGeom prst="roundRect">
              <a:avLst>
                <a:gd fmla="val 16667" name="adj"/>
              </a:avLst>
            </a:prstGeom>
            <a:solidFill>
              <a:schemeClr val="accent6"/>
            </a:solidFill>
            <a:ln cap="flat" cmpd="sng" w="9525">
              <a:solidFill>
                <a:srgbClr val="DEFC5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66"/>
            <p:cNvSpPr txBox="1"/>
            <p:nvPr/>
          </p:nvSpPr>
          <p:spPr>
            <a:xfrm>
              <a:off x="5518500" y="2930175"/>
              <a:ext cx="857400" cy="29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latin typeface="DM Sans"/>
                  <a:ea typeface="DM Sans"/>
                  <a:cs typeface="DM Sans"/>
                  <a:sym typeface="DM Sans"/>
                </a:rPr>
                <a:t>FALSE</a:t>
              </a:r>
              <a:endParaRPr>
                <a:latin typeface="DM Sans"/>
                <a:ea typeface="DM Sans"/>
                <a:cs typeface="DM Sans"/>
                <a:sym typeface="DM Sans"/>
              </a:endParaRPr>
            </a:p>
          </p:txBody>
        </p:sp>
      </p:grpSp>
      <p:grpSp>
        <p:nvGrpSpPr>
          <p:cNvPr id="411" name="Google Shape;411;p66"/>
          <p:cNvGrpSpPr/>
          <p:nvPr/>
        </p:nvGrpSpPr>
        <p:grpSpPr>
          <a:xfrm>
            <a:off x="5518500" y="3404075"/>
            <a:ext cx="857400" cy="392400"/>
            <a:chOff x="5518500" y="3404075"/>
            <a:chExt cx="857400" cy="392400"/>
          </a:xfrm>
        </p:grpSpPr>
        <p:sp>
          <p:nvSpPr>
            <p:cNvPr id="412" name="Google Shape;412;p66"/>
            <p:cNvSpPr/>
            <p:nvPr/>
          </p:nvSpPr>
          <p:spPr>
            <a:xfrm>
              <a:off x="5553675" y="3404075"/>
              <a:ext cx="616200" cy="392400"/>
            </a:xfrm>
            <a:prstGeom prst="roundRect">
              <a:avLst>
                <a:gd fmla="val 16667" name="adj"/>
              </a:avLst>
            </a:prstGeom>
            <a:solidFill>
              <a:schemeClr val="accent6"/>
            </a:solidFill>
            <a:ln cap="flat" cmpd="sng" w="9525">
              <a:solidFill>
                <a:srgbClr val="DEFC5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66"/>
            <p:cNvSpPr txBox="1"/>
            <p:nvPr/>
          </p:nvSpPr>
          <p:spPr>
            <a:xfrm>
              <a:off x="5518500" y="3404075"/>
              <a:ext cx="857400" cy="29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latin typeface="DM Sans"/>
                  <a:ea typeface="DM Sans"/>
                  <a:cs typeface="DM Sans"/>
                  <a:sym typeface="DM Sans"/>
                </a:rPr>
                <a:t>FALSE</a:t>
              </a:r>
              <a:endParaRPr>
                <a:latin typeface="DM Sans"/>
                <a:ea typeface="DM Sans"/>
                <a:cs typeface="DM Sans"/>
                <a:sym typeface="DM Sans"/>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sp>
        <p:nvSpPr>
          <p:cNvPr id="418" name="Google Shape;418;p67"/>
          <p:cNvSpPr txBox="1"/>
          <p:nvPr/>
        </p:nvSpPr>
        <p:spPr>
          <a:xfrm>
            <a:off x="1404863" y="1941375"/>
            <a:ext cx="6221400" cy="1293000"/>
          </a:xfrm>
          <a:prstGeom prst="rect">
            <a:avLst/>
          </a:prstGeom>
          <a:noFill/>
          <a:ln>
            <a:noFill/>
          </a:ln>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rPr b="1" lang="es" sz="4000">
                <a:solidFill>
                  <a:schemeClr val="lt1"/>
                </a:solidFill>
                <a:latin typeface="DM Sans"/>
                <a:ea typeface="DM Sans"/>
                <a:cs typeface="DM Sans"/>
                <a:sym typeface="DM Sans"/>
              </a:rPr>
              <a:t>Listening</a:t>
            </a:r>
            <a:endParaRPr b="1" sz="4000">
              <a:solidFill>
                <a:schemeClr val="lt1"/>
              </a:solidFill>
              <a:latin typeface="DM Sans"/>
              <a:ea typeface="DM Sans"/>
              <a:cs typeface="DM Sans"/>
              <a:sym typeface="DM Sans"/>
            </a:endParaRPr>
          </a:p>
          <a:p>
            <a:pPr indent="0" lvl="0" marL="0" rtl="0" algn="ctr">
              <a:lnSpc>
                <a:spcPct val="90000"/>
              </a:lnSpc>
              <a:spcBef>
                <a:spcPts val="0"/>
              </a:spcBef>
              <a:spcAft>
                <a:spcPts val="0"/>
              </a:spcAft>
              <a:buNone/>
            </a:pPr>
            <a:r>
              <a:rPr b="1" lang="es" sz="4000">
                <a:solidFill>
                  <a:schemeClr val="accent5"/>
                </a:solidFill>
                <a:latin typeface="DM Sans"/>
                <a:ea typeface="DM Sans"/>
                <a:cs typeface="DM Sans"/>
                <a:sym typeface="DM Sans"/>
              </a:rPr>
              <a:t>focus</a:t>
            </a:r>
            <a:endParaRPr b="1" sz="4000">
              <a:solidFill>
                <a:schemeClr val="accent5"/>
              </a:solidFill>
              <a:latin typeface="DM Sans"/>
              <a:ea typeface="DM Sans"/>
              <a:cs typeface="DM Sans"/>
              <a:sym typeface="DM Sans"/>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p68"/>
          <p:cNvSpPr txBox="1"/>
          <p:nvPr/>
        </p:nvSpPr>
        <p:spPr>
          <a:xfrm>
            <a:off x="573300" y="1111050"/>
            <a:ext cx="8200200" cy="6696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3500">
                <a:solidFill>
                  <a:srgbClr val="EAFF6A"/>
                </a:solidFill>
                <a:latin typeface="DM Sans"/>
                <a:ea typeface="DM Sans"/>
                <a:cs typeface="DM Sans"/>
                <a:sym typeface="DM Sans"/>
              </a:rPr>
              <a:t>Is Silicon Valley everybody’s dream?</a:t>
            </a:r>
            <a:endParaRPr b="1" sz="3500">
              <a:solidFill>
                <a:srgbClr val="EAFF6A"/>
              </a:solidFill>
              <a:latin typeface="DM Sans"/>
              <a:ea typeface="DM Sans"/>
              <a:cs typeface="DM Sans"/>
              <a:sym typeface="DM Sans"/>
            </a:endParaRPr>
          </a:p>
        </p:txBody>
      </p:sp>
      <p:sp>
        <p:nvSpPr>
          <p:cNvPr id="424" name="Google Shape;424;p68"/>
          <p:cNvSpPr txBox="1"/>
          <p:nvPr/>
        </p:nvSpPr>
        <p:spPr>
          <a:xfrm>
            <a:off x="476250" y="1934450"/>
            <a:ext cx="8085000" cy="1723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2000">
                <a:solidFill>
                  <a:schemeClr val="lt1"/>
                </a:solidFill>
                <a:latin typeface="DM Sans"/>
                <a:ea typeface="DM Sans"/>
                <a:cs typeface="DM Sans"/>
                <a:sym typeface="DM Sans"/>
              </a:rPr>
              <a:t>What are the benefits of working in Silicon Valley?</a:t>
            </a:r>
            <a:br>
              <a:rPr b="1" lang="es" sz="2000">
                <a:solidFill>
                  <a:schemeClr val="lt1"/>
                </a:solidFill>
                <a:latin typeface="DM Sans"/>
                <a:ea typeface="DM Sans"/>
                <a:cs typeface="DM Sans"/>
                <a:sym typeface="DM Sans"/>
              </a:rPr>
            </a:br>
            <a:r>
              <a:rPr b="1" lang="es" sz="2000">
                <a:solidFill>
                  <a:schemeClr val="lt1"/>
                </a:solidFill>
                <a:latin typeface="DM Sans"/>
                <a:ea typeface="DM Sans"/>
                <a:cs typeface="DM Sans"/>
                <a:sym typeface="DM Sans"/>
              </a:rPr>
              <a:t>What are the disadvantages?</a:t>
            </a:r>
            <a:br>
              <a:rPr b="1" lang="es" sz="2000">
                <a:solidFill>
                  <a:schemeClr val="lt1"/>
                </a:solidFill>
                <a:latin typeface="DM Sans"/>
                <a:ea typeface="DM Sans"/>
                <a:cs typeface="DM Sans"/>
                <a:sym typeface="DM Sans"/>
              </a:rPr>
            </a:br>
            <a:br>
              <a:rPr b="1" lang="es" sz="2000">
                <a:solidFill>
                  <a:schemeClr val="lt1"/>
                </a:solidFill>
                <a:latin typeface="DM Sans"/>
                <a:ea typeface="DM Sans"/>
                <a:cs typeface="DM Sans"/>
                <a:sym typeface="DM Sans"/>
              </a:rPr>
            </a:br>
            <a:r>
              <a:rPr b="1" lang="es" sz="2000">
                <a:solidFill>
                  <a:schemeClr val="lt1"/>
                </a:solidFill>
                <a:latin typeface="DM Sans"/>
                <a:ea typeface="DM Sans"/>
                <a:cs typeface="DM Sans"/>
                <a:sym typeface="DM Sans"/>
              </a:rPr>
              <a:t>Do all people want the same from their jobs?</a:t>
            </a:r>
            <a:br>
              <a:rPr b="1" lang="es" sz="2000">
                <a:solidFill>
                  <a:schemeClr val="lt1"/>
                </a:solidFill>
                <a:latin typeface="DM Sans"/>
                <a:ea typeface="DM Sans"/>
                <a:cs typeface="DM Sans"/>
                <a:sym typeface="DM Sans"/>
              </a:rPr>
            </a:br>
            <a:r>
              <a:rPr b="1" lang="es" sz="2000">
                <a:solidFill>
                  <a:schemeClr val="lt1"/>
                </a:solidFill>
                <a:latin typeface="DM Sans"/>
                <a:ea typeface="DM Sans"/>
                <a:cs typeface="DM Sans"/>
                <a:sym typeface="DM Sans"/>
              </a:rPr>
              <a:t>What alternatives can you think of?</a:t>
            </a:r>
            <a:endParaRPr b="1" sz="2000">
              <a:solidFill>
                <a:schemeClr val="lt1"/>
              </a:solidFill>
              <a:latin typeface="DM Sans"/>
              <a:ea typeface="DM Sans"/>
              <a:cs typeface="DM Sans"/>
              <a:sym typeface="DM Sans"/>
            </a:endParaRPr>
          </a:p>
        </p:txBody>
      </p:sp>
      <p:sp>
        <p:nvSpPr>
          <p:cNvPr id="425" name="Google Shape;425;p68"/>
          <p:cNvSpPr txBox="1"/>
          <p:nvPr/>
        </p:nvSpPr>
        <p:spPr>
          <a:xfrm>
            <a:off x="1149000" y="387850"/>
            <a:ext cx="3043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lt1"/>
                </a:solidFill>
                <a:latin typeface="DM Sans"/>
                <a:ea typeface="DM Sans"/>
                <a:cs typeface="DM Sans"/>
                <a:sym typeface="DM Sans"/>
              </a:rPr>
              <a:t>WHOLE CLASS DISCUSSION</a:t>
            </a:r>
            <a:endParaRPr>
              <a:solidFill>
                <a:schemeClr val="lt1"/>
              </a:solidFill>
              <a:latin typeface="DM Sans"/>
              <a:ea typeface="DM Sans"/>
              <a:cs typeface="DM Sans"/>
              <a:sym typeface="DM Sans"/>
            </a:endParaRPr>
          </a:p>
        </p:txBody>
      </p:sp>
      <p:grpSp>
        <p:nvGrpSpPr>
          <p:cNvPr id="426" name="Google Shape;426;p68"/>
          <p:cNvGrpSpPr/>
          <p:nvPr/>
        </p:nvGrpSpPr>
        <p:grpSpPr>
          <a:xfrm>
            <a:off x="457357" y="360552"/>
            <a:ext cx="556761" cy="538806"/>
            <a:chOff x="473351" y="619523"/>
            <a:chExt cx="738900" cy="738900"/>
          </a:xfrm>
        </p:grpSpPr>
        <p:sp>
          <p:nvSpPr>
            <p:cNvPr id="427" name="Google Shape;427;p68"/>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28" name="Google Shape;428;p68" title="ícono de actividad colaborativa"/>
            <p:cNvPicPr preferRelativeResize="0"/>
            <p:nvPr/>
          </p:nvPicPr>
          <p:blipFill>
            <a:blip r:embed="rId3">
              <a:alphaModFix/>
            </a:blip>
            <a:stretch>
              <a:fillRect/>
            </a:stretch>
          </p:blipFill>
          <p:spPr>
            <a:xfrm>
              <a:off x="616475" y="762647"/>
              <a:ext cx="452650" cy="452650"/>
            </a:xfrm>
            <a:prstGeom prst="rect">
              <a:avLst/>
            </a:prstGeom>
            <a:noFill/>
            <a:ln>
              <a:noFill/>
            </a:ln>
          </p:spPr>
        </p:pic>
      </p:grpSp>
      <p:sp>
        <p:nvSpPr>
          <p:cNvPr id="429" name="Google Shape;429;p68"/>
          <p:cNvSpPr txBox="1"/>
          <p:nvPr/>
        </p:nvSpPr>
        <p:spPr>
          <a:xfrm>
            <a:off x="457350" y="3994727"/>
            <a:ext cx="71694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2000">
                <a:solidFill>
                  <a:srgbClr val="999999"/>
                </a:solidFill>
                <a:latin typeface="DM Sans"/>
                <a:ea typeface="DM Sans"/>
                <a:cs typeface="DM Sans"/>
                <a:sym typeface="DM Sans"/>
              </a:rPr>
              <a:t>Raise your hand and give your opinion orally</a:t>
            </a:r>
            <a:br>
              <a:rPr lang="es" sz="2000">
                <a:solidFill>
                  <a:srgbClr val="999999"/>
                </a:solidFill>
                <a:latin typeface="DM Sans"/>
                <a:ea typeface="DM Sans"/>
                <a:cs typeface="DM Sans"/>
                <a:sym typeface="DM Sans"/>
              </a:rPr>
            </a:br>
            <a:r>
              <a:rPr lang="es" sz="2000">
                <a:solidFill>
                  <a:srgbClr val="999999"/>
                </a:solidFill>
                <a:latin typeface="DM Sans"/>
                <a:ea typeface="DM Sans"/>
                <a:cs typeface="DM Sans"/>
                <a:sym typeface="DM Sans"/>
              </a:rPr>
              <a:t>Estimated time: </a:t>
            </a:r>
            <a:r>
              <a:rPr b="1" lang="es" sz="2000">
                <a:solidFill>
                  <a:srgbClr val="999999"/>
                </a:solidFill>
                <a:latin typeface="DM Sans"/>
                <a:ea typeface="DM Sans"/>
                <a:cs typeface="DM Sans"/>
                <a:sym typeface="DM Sans"/>
              </a:rPr>
              <a:t>5</a:t>
            </a:r>
            <a:r>
              <a:rPr b="1" lang="es" sz="2000">
                <a:solidFill>
                  <a:srgbClr val="999999"/>
                </a:solidFill>
                <a:latin typeface="DM Sans"/>
                <a:ea typeface="DM Sans"/>
                <a:cs typeface="DM Sans"/>
                <a:sym typeface="DM Sans"/>
              </a:rPr>
              <a:t> minutes</a:t>
            </a:r>
            <a:endParaRPr b="1" sz="2000">
              <a:solidFill>
                <a:srgbClr val="999999"/>
              </a:solidFill>
              <a:latin typeface="DM Sans"/>
              <a:ea typeface="DM Sans"/>
              <a:cs typeface="DM Sans"/>
              <a:sym typeface="DM Sans"/>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sp>
        <p:nvSpPr>
          <p:cNvPr id="434" name="Google Shape;434;p69"/>
          <p:cNvSpPr txBox="1"/>
          <p:nvPr/>
        </p:nvSpPr>
        <p:spPr>
          <a:xfrm>
            <a:off x="1149000" y="1435200"/>
            <a:ext cx="82002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rgbClr val="EAFF6A"/>
                </a:solidFill>
                <a:latin typeface="DM Sans"/>
                <a:ea typeface="DM Sans"/>
                <a:cs typeface="DM Sans"/>
                <a:sym typeface="DM Sans"/>
              </a:rPr>
              <a:t>Silicon Valley is not </a:t>
            </a:r>
            <a:r>
              <a:rPr b="1" lang="es" sz="4000" u="sng">
                <a:solidFill>
                  <a:srgbClr val="EAFF6A"/>
                </a:solidFill>
                <a:latin typeface="DM Sans"/>
                <a:ea typeface="DM Sans"/>
                <a:cs typeface="DM Sans"/>
                <a:sym typeface="DM Sans"/>
              </a:rPr>
              <a:t>my</a:t>
            </a:r>
            <a:r>
              <a:rPr b="1" lang="es" sz="4000">
                <a:solidFill>
                  <a:srgbClr val="EAFF6A"/>
                </a:solidFill>
                <a:latin typeface="DM Sans"/>
                <a:ea typeface="DM Sans"/>
                <a:cs typeface="DM Sans"/>
                <a:sym typeface="DM Sans"/>
              </a:rPr>
              <a:t> dream</a:t>
            </a:r>
            <a:endParaRPr b="1" sz="4000">
              <a:solidFill>
                <a:srgbClr val="EAFF6A"/>
              </a:solidFill>
              <a:latin typeface="DM Sans"/>
              <a:ea typeface="DM Sans"/>
              <a:cs typeface="DM Sans"/>
              <a:sym typeface="DM Sans"/>
            </a:endParaRPr>
          </a:p>
        </p:txBody>
      </p:sp>
      <p:sp>
        <p:nvSpPr>
          <p:cNvPr id="435" name="Google Shape;435;p69"/>
          <p:cNvSpPr txBox="1"/>
          <p:nvPr/>
        </p:nvSpPr>
        <p:spPr>
          <a:xfrm>
            <a:off x="1014125" y="2352175"/>
            <a:ext cx="80850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2000">
                <a:solidFill>
                  <a:schemeClr val="lt1"/>
                </a:solidFill>
                <a:latin typeface="DM Sans"/>
                <a:ea typeface="DM Sans"/>
                <a:cs typeface="DM Sans"/>
                <a:sym typeface="DM Sans"/>
              </a:rPr>
              <a:t>Listen to this remote worker.</a:t>
            </a:r>
            <a:endParaRPr b="1" sz="2000">
              <a:solidFill>
                <a:schemeClr val="lt1"/>
              </a:solidFill>
              <a:latin typeface="DM Sans"/>
              <a:ea typeface="DM Sans"/>
              <a:cs typeface="DM Sans"/>
              <a:sym typeface="DM Sans"/>
            </a:endParaRPr>
          </a:p>
          <a:p>
            <a:pPr indent="0" lvl="0" marL="0" rtl="0" algn="l">
              <a:spcBef>
                <a:spcPts val="0"/>
              </a:spcBef>
              <a:spcAft>
                <a:spcPts val="0"/>
              </a:spcAft>
              <a:buNone/>
            </a:pPr>
            <a:r>
              <a:rPr b="1" lang="es" sz="2000">
                <a:solidFill>
                  <a:schemeClr val="lt1"/>
                </a:solidFill>
                <a:latin typeface="DM Sans"/>
                <a:ea typeface="DM Sans"/>
                <a:cs typeface="DM Sans"/>
                <a:sym typeface="DM Sans"/>
              </a:rPr>
              <a:t>Describe the places there are in his town.</a:t>
            </a:r>
            <a:endParaRPr b="1" sz="2000">
              <a:solidFill>
                <a:schemeClr val="lt1"/>
              </a:solidFill>
              <a:latin typeface="DM Sans"/>
              <a:ea typeface="DM Sans"/>
              <a:cs typeface="DM Sans"/>
              <a:sym typeface="DM Sans"/>
            </a:endParaRPr>
          </a:p>
          <a:p>
            <a:pPr indent="0" lvl="0" marL="0" rtl="0" algn="l">
              <a:spcBef>
                <a:spcPts val="0"/>
              </a:spcBef>
              <a:spcAft>
                <a:spcPts val="0"/>
              </a:spcAft>
              <a:buNone/>
            </a:pPr>
            <a:r>
              <a:rPr b="1" lang="es" sz="2000">
                <a:solidFill>
                  <a:schemeClr val="lt1"/>
                </a:solidFill>
                <a:latin typeface="DM Sans"/>
                <a:ea typeface="DM Sans"/>
                <a:cs typeface="DM Sans"/>
                <a:sym typeface="DM Sans"/>
              </a:rPr>
              <a:t>Why isn’t Silicon Valley his dream?</a:t>
            </a:r>
            <a:endParaRPr b="1" sz="2000">
              <a:solidFill>
                <a:schemeClr val="lt1"/>
              </a:solidFill>
              <a:latin typeface="DM Sans"/>
              <a:ea typeface="DM Sans"/>
              <a:cs typeface="DM Sans"/>
              <a:sym typeface="DM Sans"/>
            </a:endParaRPr>
          </a:p>
        </p:txBody>
      </p:sp>
      <p:sp>
        <p:nvSpPr>
          <p:cNvPr id="436" name="Google Shape;436;p69"/>
          <p:cNvSpPr txBox="1"/>
          <p:nvPr/>
        </p:nvSpPr>
        <p:spPr>
          <a:xfrm>
            <a:off x="1149000" y="387850"/>
            <a:ext cx="3043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lt1"/>
                </a:solidFill>
                <a:latin typeface="DM Sans"/>
                <a:ea typeface="DM Sans"/>
                <a:cs typeface="DM Sans"/>
                <a:sym typeface="DM Sans"/>
              </a:rPr>
              <a:t>WHOLE CLASS DISCUSSION</a:t>
            </a:r>
            <a:endParaRPr>
              <a:solidFill>
                <a:schemeClr val="lt1"/>
              </a:solidFill>
              <a:latin typeface="DM Sans"/>
              <a:ea typeface="DM Sans"/>
              <a:cs typeface="DM Sans"/>
              <a:sym typeface="DM Sans"/>
            </a:endParaRPr>
          </a:p>
        </p:txBody>
      </p:sp>
      <p:grpSp>
        <p:nvGrpSpPr>
          <p:cNvPr id="437" name="Google Shape;437;p69"/>
          <p:cNvGrpSpPr/>
          <p:nvPr/>
        </p:nvGrpSpPr>
        <p:grpSpPr>
          <a:xfrm>
            <a:off x="457357" y="360552"/>
            <a:ext cx="556761" cy="538806"/>
            <a:chOff x="473351" y="619523"/>
            <a:chExt cx="738900" cy="738900"/>
          </a:xfrm>
        </p:grpSpPr>
        <p:sp>
          <p:nvSpPr>
            <p:cNvPr id="438" name="Google Shape;438;p69"/>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39" name="Google Shape;439;p69" title="ícono de actividad colaborativa"/>
            <p:cNvPicPr preferRelativeResize="0"/>
            <p:nvPr/>
          </p:nvPicPr>
          <p:blipFill>
            <a:blip r:embed="rId3">
              <a:alphaModFix/>
            </a:blip>
            <a:stretch>
              <a:fillRect/>
            </a:stretch>
          </p:blipFill>
          <p:spPr>
            <a:xfrm>
              <a:off x="616475" y="762647"/>
              <a:ext cx="452650" cy="452650"/>
            </a:xfrm>
            <a:prstGeom prst="rect">
              <a:avLst/>
            </a:prstGeom>
            <a:noFill/>
            <a:ln>
              <a:noFill/>
            </a:ln>
          </p:spPr>
        </p:pic>
      </p:grpSp>
      <p:sp>
        <p:nvSpPr>
          <p:cNvPr id="440" name="Google Shape;440;p69"/>
          <p:cNvSpPr txBox="1"/>
          <p:nvPr/>
        </p:nvSpPr>
        <p:spPr>
          <a:xfrm>
            <a:off x="457350" y="3994727"/>
            <a:ext cx="71694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00">
                <a:solidFill>
                  <a:srgbClr val="999999"/>
                </a:solidFill>
                <a:latin typeface="DM Sans"/>
                <a:ea typeface="DM Sans"/>
                <a:cs typeface="DM Sans"/>
                <a:sym typeface="DM Sans"/>
              </a:rPr>
              <a:t>Raise your hand and answer orally</a:t>
            </a:r>
            <a:br>
              <a:rPr lang="es" sz="1300">
                <a:solidFill>
                  <a:srgbClr val="999999"/>
                </a:solidFill>
                <a:latin typeface="DM Sans"/>
                <a:ea typeface="DM Sans"/>
                <a:cs typeface="DM Sans"/>
                <a:sym typeface="DM Sans"/>
              </a:rPr>
            </a:br>
            <a:r>
              <a:rPr lang="es" sz="1300">
                <a:solidFill>
                  <a:srgbClr val="999999"/>
                </a:solidFill>
                <a:latin typeface="DM Sans"/>
                <a:ea typeface="DM Sans"/>
                <a:cs typeface="DM Sans"/>
                <a:sym typeface="DM Sans"/>
              </a:rPr>
              <a:t>Estimated time: </a:t>
            </a:r>
            <a:r>
              <a:rPr b="1" lang="es" sz="1300">
                <a:solidFill>
                  <a:srgbClr val="999999"/>
                </a:solidFill>
                <a:latin typeface="DM Sans"/>
                <a:ea typeface="DM Sans"/>
                <a:cs typeface="DM Sans"/>
                <a:sym typeface="DM Sans"/>
              </a:rPr>
              <a:t>10</a:t>
            </a:r>
            <a:r>
              <a:rPr b="1" lang="es" sz="1300">
                <a:solidFill>
                  <a:srgbClr val="999999"/>
                </a:solidFill>
                <a:latin typeface="DM Sans"/>
                <a:ea typeface="DM Sans"/>
                <a:cs typeface="DM Sans"/>
                <a:sym typeface="DM Sans"/>
              </a:rPr>
              <a:t> minutes</a:t>
            </a:r>
            <a:endParaRPr b="1" sz="1300">
              <a:solidFill>
                <a:srgbClr val="999999"/>
              </a:solidFill>
              <a:latin typeface="DM Sans"/>
              <a:ea typeface="DM Sans"/>
              <a:cs typeface="DM Sans"/>
              <a:sym typeface="DM Sans"/>
            </a:endParaRPr>
          </a:p>
        </p:txBody>
      </p:sp>
      <p:pic>
        <p:nvPicPr>
          <p:cNvPr id="441" name="Google Shape;441;p69" title="WEEK 09 Class 17 Level 1 Module 3 slide 29 remote worker there is.mp3">
            <a:hlinkClick r:id="rId4"/>
          </p:cNvPr>
          <p:cNvPicPr preferRelativeResize="0"/>
          <p:nvPr/>
        </p:nvPicPr>
        <p:blipFill>
          <a:blip r:embed="rId5">
            <a:alphaModFix/>
          </a:blip>
          <a:stretch>
            <a:fillRect/>
          </a:stretch>
        </p:blipFill>
        <p:spPr>
          <a:xfrm>
            <a:off x="544425" y="1435200"/>
            <a:ext cx="604575" cy="6045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43"/>
          <p:cNvSpPr txBox="1"/>
          <p:nvPr/>
        </p:nvSpPr>
        <p:spPr>
          <a:xfrm>
            <a:off x="1193400" y="2202300"/>
            <a:ext cx="67572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1100"/>
              <a:buFont typeface="Arial"/>
              <a:buNone/>
            </a:pPr>
            <a:r>
              <a:rPr b="1" lang="es" sz="4000">
                <a:solidFill>
                  <a:srgbClr val="EAFF6A"/>
                </a:solidFill>
                <a:latin typeface="DM Sans"/>
                <a:ea typeface="DM Sans"/>
                <a:cs typeface="DM Sans"/>
                <a:sym typeface="DM Sans"/>
              </a:rPr>
              <a:t>The dream workplace</a:t>
            </a:r>
            <a:endParaRPr b="1" i="0" sz="4000" u="none" cap="none" strike="noStrike">
              <a:solidFill>
                <a:srgbClr val="EAFF6A"/>
              </a:solidFill>
              <a:latin typeface="DM Sans"/>
              <a:ea typeface="DM Sans"/>
              <a:cs typeface="DM Sans"/>
              <a:sym typeface="DM Sans"/>
            </a:endParaRPr>
          </a:p>
        </p:txBody>
      </p:sp>
      <p:sp>
        <p:nvSpPr>
          <p:cNvPr id="127" name="Google Shape;127;p43"/>
          <p:cNvSpPr txBox="1"/>
          <p:nvPr/>
        </p:nvSpPr>
        <p:spPr>
          <a:xfrm>
            <a:off x="1461300" y="1740588"/>
            <a:ext cx="62214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1" i="0" lang="es" sz="1800" u="none" cap="none" strike="noStrike">
                <a:solidFill>
                  <a:srgbClr val="FFFFFF"/>
                </a:solidFill>
                <a:latin typeface="DM Sans"/>
                <a:ea typeface="DM Sans"/>
                <a:cs typeface="DM Sans"/>
                <a:sym typeface="DM Sans"/>
              </a:rPr>
              <a:t>Week </a:t>
            </a:r>
            <a:r>
              <a:rPr b="1" lang="es" sz="1800">
                <a:solidFill>
                  <a:srgbClr val="FFFFFF"/>
                </a:solidFill>
                <a:latin typeface="DM Sans"/>
                <a:ea typeface="DM Sans"/>
                <a:cs typeface="DM Sans"/>
                <a:sym typeface="DM Sans"/>
              </a:rPr>
              <a:t>9</a:t>
            </a:r>
            <a:r>
              <a:rPr b="0" i="0" lang="es" sz="1800" u="none" cap="none" strike="noStrike">
                <a:solidFill>
                  <a:srgbClr val="FFFFFF"/>
                </a:solidFill>
                <a:latin typeface="DM Sans"/>
                <a:ea typeface="DM Sans"/>
                <a:cs typeface="DM Sans"/>
                <a:sym typeface="DM Sans"/>
              </a:rPr>
              <a:t> – LEVEL </a:t>
            </a:r>
            <a:r>
              <a:rPr lang="es" sz="1800">
                <a:solidFill>
                  <a:srgbClr val="FFFFFF"/>
                </a:solidFill>
                <a:latin typeface="DM Sans"/>
                <a:ea typeface="DM Sans"/>
                <a:cs typeface="DM Sans"/>
                <a:sym typeface="DM Sans"/>
              </a:rPr>
              <a:t>1</a:t>
            </a:r>
            <a:endParaRPr b="1" i="0" sz="1800" u="none" cap="none" strike="noStrike">
              <a:solidFill>
                <a:srgbClr val="FFFFFF"/>
              </a:solidFill>
              <a:latin typeface="DM Sans"/>
              <a:ea typeface="DM Sans"/>
              <a:cs typeface="DM Sans"/>
              <a:sym typeface="DM Sans"/>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sp>
        <p:nvSpPr>
          <p:cNvPr id="446" name="Google Shape;446;p70"/>
          <p:cNvSpPr txBox="1"/>
          <p:nvPr/>
        </p:nvSpPr>
        <p:spPr>
          <a:xfrm>
            <a:off x="1285051" y="2202300"/>
            <a:ext cx="65739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chemeClr val="lt1"/>
                </a:solidFill>
                <a:latin typeface="DM Sans"/>
                <a:ea typeface="DM Sans"/>
                <a:cs typeface="DM Sans"/>
                <a:sym typeface="DM Sans"/>
              </a:rPr>
              <a:t>Oral </a:t>
            </a:r>
            <a:r>
              <a:rPr b="1" i="0" lang="es" sz="4000" u="none" cap="none" strike="noStrike">
                <a:solidFill>
                  <a:schemeClr val="accent6"/>
                </a:solidFill>
                <a:latin typeface="DM Sans"/>
                <a:ea typeface="DM Sans"/>
                <a:cs typeface="DM Sans"/>
                <a:sym typeface="DM Sans"/>
              </a:rPr>
              <a:t>focus</a:t>
            </a:r>
            <a:endParaRPr b="1" i="0" sz="4000" u="none" cap="none" strike="noStrike">
              <a:solidFill>
                <a:schemeClr val="accent6"/>
              </a:solidFill>
              <a:latin typeface="DM Sans"/>
              <a:ea typeface="DM Sans"/>
              <a:cs typeface="DM Sans"/>
              <a:sym typeface="DM Sans"/>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 name="Shape 450"/>
        <p:cNvGrpSpPr/>
        <p:nvPr/>
      </p:nvGrpSpPr>
      <p:grpSpPr>
        <a:xfrm>
          <a:off x="0" y="0"/>
          <a:ext cx="0" cy="0"/>
          <a:chOff x="0" y="0"/>
          <a:chExt cx="0" cy="0"/>
        </a:xfrm>
      </p:grpSpPr>
      <p:sp>
        <p:nvSpPr>
          <p:cNvPr id="451" name="Google Shape;451;p71"/>
          <p:cNvSpPr txBox="1"/>
          <p:nvPr/>
        </p:nvSpPr>
        <p:spPr>
          <a:xfrm>
            <a:off x="1445150" y="537575"/>
            <a:ext cx="7169400" cy="6696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3500">
                <a:solidFill>
                  <a:srgbClr val="EAFF6A"/>
                </a:solidFill>
                <a:latin typeface="DM Sans"/>
                <a:ea typeface="DM Sans"/>
                <a:cs typeface="DM Sans"/>
                <a:sym typeface="DM Sans"/>
              </a:rPr>
              <a:t>Oral focus </a:t>
            </a:r>
            <a:r>
              <a:rPr b="1" lang="es" sz="3500">
                <a:solidFill>
                  <a:srgbClr val="EAFF6A"/>
                </a:solidFill>
                <a:latin typeface="DM Sans"/>
                <a:ea typeface="DM Sans"/>
                <a:cs typeface="DM Sans"/>
                <a:sym typeface="DM Sans"/>
              </a:rPr>
              <a:t>lab</a:t>
            </a:r>
            <a:endParaRPr b="1" sz="3500">
              <a:solidFill>
                <a:srgbClr val="EAFF6A"/>
              </a:solidFill>
              <a:latin typeface="DM Sans"/>
              <a:ea typeface="DM Sans"/>
              <a:cs typeface="DM Sans"/>
              <a:sym typeface="DM Sans"/>
            </a:endParaRPr>
          </a:p>
        </p:txBody>
      </p:sp>
      <p:sp>
        <p:nvSpPr>
          <p:cNvPr id="452" name="Google Shape;452;p71"/>
          <p:cNvSpPr txBox="1"/>
          <p:nvPr/>
        </p:nvSpPr>
        <p:spPr>
          <a:xfrm>
            <a:off x="474450" y="1320625"/>
            <a:ext cx="8195100" cy="330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lang="es" sz="2000">
                <a:solidFill>
                  <a:srgbClr val="B7B7B7"/>
                </a:solidFill>
                <a:latin typeface="DM Sans"/>
                <a:ea typeface="DM Sans"/>
                <a:cs typeface="DM Sans"/>
                <a:sym typeface="DM Sans"/>
              </a:rPr>
              <a:t>We will carry out different class activities to understand and put into practice the theoretical concepts we have seen</a:t>
            </a:r>
            <a:r>
              <a:rPr lang="es" sz="2000">
                <a:solidFill>
                  <a:srgbClr val="B7B7B7"/>
                </a:solidFill>
                <a:latin typeface="DM Sans"/>
                <a:ea typeface="DM Sans"/>
                <a:cs typeface="DM Sans"/>
                <a:sym typeface="DM Sans"/>
              </a:rPr>
              <a:t>. </a:t>
            </a:r>
            <a:endParaRPr sz="2000">
              <a:solidFill>
                <a:srgbClr val="B7B7B7"/>
              </a:solidFill>
              <a:latin typeface="DM Sans"/>
              <a:ea typeface="DM Sans"/>
              <a:cs typeface="DM Sans"/>
              <a:sym typeface="DM Sans"/>
            </a:endParaRPr>
          </a:p>
          <a:p>
            <a:pPr indent="0" lvl="0" marL="0" rtl="0" algn="l">
              <a:spcBef>
                <a:spcPts val="1000"/>
              </a:spcBef>
              <a:spcAft>
                <a:spcPts val="0"/>
              </a:spcAft>
              <a:buClr>
                <a:schemeClr val="dk1"/>
              </a:buClr>
              <a:buSzPts val="1100"/>
              <a:buFont typeface="Arial"/>
              <a:buNone/>
            </a:pPr>
            <a:r>
              <a:rPr b="1" lang="es" sz="2000">
                <a:solidFill>
                  <a:schemeClr val="lt1"/>
                </a:solidFill>
                <a:latin typeface="DM Sans"/>
                <a:ea typeface="DM Sans"/>
                <a:cs typeface="DM Sans"/>
                <a:sym typeface="DM Sans"/>
              </a:rPr>
              <a:t>In what way?</a:t>
            </a:r>
            <a:endParaRPr b="1" sz="2000">
              <a:solidFill>
                <a:schemeClr val="lt1"/>
              </a:solidFill>
              <a:latin typeface="DM Sans"/>
              <a:ea typeface="DM Sans"/>
              <a:cs typeface="DM Sans"/>
              <a:sym typeface="DM Sans"/>
            </a:endParaRPr>
          </a:p>
          <a:p>
            <a:pPr indent="0" lvl="0" marL="0" rtl="0" algn="l">
              <a:spcBef>
                <a:spcPts val="1000"/>
              </a:spcBef>
              <a:spcAft>
                <a:spcPts val="0"/>
              </a:spcAft>
              <a:buNone/>
            </a:pPr>
            <a:r>
              <a:rPr lang="es" sz="2000">
                <a:solidFill>
                  <a:srgbClr val="B7B7B7"/>
                </a:solidFill>
                <a:latin typeface="DM Sans"/>
                <a:ea typeface="DM Sans"/>
                <a:cs typeface="DM Sans"/>
                <a:sym typeface="DM Sans"/>
              </a:rPr>
              <a:t>First, we will make a collaborative brainstorming to revise together some theoretical concepts. Then, you will work individually, and give a final revision to your work. When you are done, you will present your work and receive feedback. Finally, we will work collaboratively, sharing progress and asking questions.</a:t>
            </a:r>
            <a:endParaRPr sz="2000">
              <a:solidFill>
                <a:srgbClr val="B7B7B7"/>
              </a:solidFill>
              <a:latin typeface="DM Sans"/>
              <a:ea typeface="DM Sans"/>
              <a:cs typeface="DM Sans"/>
              <a:sym typeface="DM Sans"/>
            </a:endParaRPr>
          </a:p>
          <a:p>
            <a:pPr indent="0" lvl="0" marL="0" rtl="0" algn="l">
              <a:spcBef>
                <a:spcPts val="1000"/>
              </a:spcBef>
              <a:spcAft>
                <a:spcPts val="0"/>
              </a:spcAft>
              <a:buNone/>
            </a:pPr>
            <a:r>
              <a:rPr lang="es" sz="1800">
                <a:solidFill>
                  <a:schemeClr val="lt1"/>
                </a:solidFill>
                <a:latin typeface="DM Sans"/>
                <a:ea typeface="DM Sans"/>
                <a:cs typeface="DM Sans"/>
                <a:sym typeface="DM Sans"/>
              </a:rPr>
              <a:t>Estimated time: </a:t>
            </a:r>
            <a:r>
              <a:rPr b="1" lang="es" sz="1800">
                <a:solidFill>
                  <a:schemeClr val="lt1"/>
                </a:solidFill>
                <a:latin typeface="DM Sans"/>
                <a:ea typeface="DM Sans"/>
                <a:cs typeface="DM Sans"/>
                <a:sym typeface="DM Sans"/>
              </a:rPr>
              <a:t>80 minutes + 10-minute break</a:t>
            </a:r>
            <a:endParaRPr b="1" sz="1800">
              <a:solidFill>
                <a:schemeClr val="lt1"/>
              </a:solidFill>
              <a:latin typeface="DM Sans"/>
              <a:ea typeface="DM Sans"/>
              <a:cs typeface="DM Sans"/>
              <a:sym typeface="DM Sans"/>
            </a:endParaRPr>
          </a:p>
        </p:txBody>
      </p:sp>
      <p:grpSp>
        <p:nvGrpSpPr>
          <p:cNvPr id="453" name="Google Shape;453;p71"/>
          <p:cNvGrpSpPr/>
          <p:nvPr/>
        </p:nvGrpSpPr>
        <p:grpSpPr>
          <a:xfrm>
            <a:off x="473351" y="468273"/>
            <a:ext cx="738900" cy="738900"/>
            <a:chOff x="473351" y="619523"/>
            <a:chExt cx="738900" cy="738900"/>
          </a:xfrm>
        </p:grpSpPr>
        <p:sp>
          <p:nvSpPr>
            <p:cNvPr id="454" name="Google Shape;454;p71"/>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55" name="Google Shape;455;p71" title="ícono de ejemplo en vivo"/>
            <p:cNvPicPr preferRelativeResize="0"/>
            <p:nvPr/>
          </p:nvPicPr>
          <p:blipFill>
            <a:blip r:embed="rId3">
              <a:alphaModFix/>
            </a:blip>
            <a:stretch>
              <a:fillRect/>
            </a:stretch>
          </p:blipFill>
          <p:spPr>
            <a:xfrm>
              <a:off x="616475" y="762650"/>
              <a:ext cx="452650" cy="452650"/>
            </a:xfrm>
            <a:prstGeom prst="rect">
              <a:avLst/>
            </a:prstGeom>
            <a:noFill/>
            <a:ln>
              <a:noFill/>
            </a:ln>
          </p:spPr>
        </p:pic>
      </p:gr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 name="Shape 459"/>
        <p:cNvGrpSpPr/>
        <p:nvPr/>
      </p:nvGrpSpPr>
      <p:grpSpPr>
        <a:xfrm>
          <a:off x="0" y="0"/>
          <a:ext cx="0" cy="0"/>
          <a:chOff x="0" y="0"/>
          <a:chExt cx="0" cy="0"/>
        </a:xfrm>
      </p:grpSpPr>
      <p:sp>
        <p:nvSpPr>
          <p:cNvPr id="460" name="Google Shape;460;p72"/>
          <p:cNvSpPr txBox="1"/>
          <p:nvPr/>
        </p:nvSpPr>
        <p:spPr>
          <a:xfrm>
            <a:off x="1431550" y="688825"/>
            <a:ext cx="71694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rgbClr val="EAFF6A"/>
                </a:solidFill>
                <a:latin typeface="DM Sans"/>
                <a:ea typeface="DM Sans"/>
                <a:cs typeface="DM Sans"/>
                <a:sym typeface="DM Sans"/>
              </a:rPr>
              <a:t>MY DREAM WORKPLACE</a:t>
            </a:r>
            <a:endParaRPr b="1" sz="4000">
              <a:solidFill>
                <a:srgbClr val="EAFF6A"/>
              </a:solidFill>
              <a:latin typeface="DM Sans"/>
              <a:ea typeface="DM Sans"/>
              <a:cs typeface="DM Sans"/>
              <a:sym typeface="DM Sans"/>
            </a:endParaRPr>
          </a:p>
        </p:txBody>
      </p:sp>
      <p:sp>
        <p:nvSpPr>
          <p:cNvPr id="461" name="Google Shape;461;p72"/>
          <p:cNvSpPr txBox="1"/>
          <p:nvPr/>
        </p:nvSpPr>
        <p:spPr>
          <a:xfrm>
            <a:off x="553925" y="1626100"/>
            <a:ext cx="7088700" cy="969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700">
                <a:solidFill>
                  <a:schemeClr val="lt1"/>
                </a:solidFill>
                <a:latin typeface="DM Sans"/>
                <a:ea typeface="DM Sans"/>
                <a:cs typeface="DM Sans"/>
                <a:sym typeface="DM Sans"/>
              </a:rPr>
              <a:t>Describe your dream workplace.</a:t>
            </a:r>
            <a:br>
              <a:rPr b="1" lang="es" sz="1700">
                <a:solidFill>
                  <a:schemeClr val="lt1"/>
                </a:solidFill>
                <a:latin typeface="DM Sans"/>
                <a:ea typeface="DM Sans"/>
                <a:cs typeface="DM Sans"/>
                <a:sym typeface="DM Sans"/>
              </a:rPr>
            </a:br>
            <a:r>
              <a:rPr b="1" lang="es" sz="1700">
                <a:solidFill>
                  <a:schemeClr val="lt1"/>
                </a:solidFill>
                <a:latin typeface="DM Sans"/>
                <a:ea typeface="DM Sans"/>
                <a:cs typeface="DM Sans"/>
                <a:sym typeface="DM Sans"/>
              </a:rPr>
              <a:t>Use there is/there are and the vocabulary from this class to describe the amenities and the environment.</a:t>
            </a:r>
            <a:endParaRPr sz="1700">
              <a:solidFill>
                <a:srgbClr val="DEFC52"/>
              </a:solidFill>
              <a:latin typeface="Helvetica Neue Light"/>
              <a:ea typeface="Helvetica Neue Light"/>
              <a:cs typeface="Helvetica Neue Light"/>
              <a:sym typeface="Helvetica Neue Light"/>
            </a:endParaRPr>
          </a:p>
        </p:txBody>
      </p:sp>
      <p:grpSp>
        <p:nvGrpSpPr>
          <p:cNvPr id="462" name="Google Shape;462;p72"/>
          <p:cNvGrpSpPr/>
          <p:nvPr/>
        </p:nvGrpSpPr>
        <p:grpSpPr>
          <a:xfrm>
            <a:off x="473351" y="619523"/>
            <a:ext cx="738900" cy="738900"/>
            <a:chOff x="473351" y="619523"/>
            <a:chExt cx="738900" cy="738900"/>
          </a:xfrm>
        </p:grpSpPr>
        <p:sp>
          <p:nvSpPr>
            <p:cNvPr id="463" name="Google Shape;463;p72"/>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64" name="Google Shape;464;p72" title="ícono de actividad colaborativa"/>
            <p:cNvPicPr preferRelativeResize="0"/>
            <p:nvPr/>
          </p:nvPicPr>
          <p:blipFill>
            <a:blip r:embed="rId3">
              <a:alphaModFix/>
            </a:blip>
            <a:stretch>
              <a:fillRect/>
            </a:stretch>
          </p:blipFill>
          <p:spPr>
            <a:xfrm>
              <a:off x="616475" y="762647"/>
              <a:ext cx="452650" cy="452650"/>
            </a:xfrm>
            <a:prstGeom prst="rect">
              <a:avLst/>
            </a:prstGeom>
            <a:noFill/>
            <a:ln>
              <a:noFill/>
            </a:ln>
          </p:spPr>
        </p:pic>
      </p:grpSp>
      <p:sp>
        <p:nvSpPr>
          <p:cNvPr id="465" name="Google Shape;465;p72"/>
          <p:cNvSpPr txBox="1"/>
          <p:nvPr/>
        </p:nvSpPr>
        <p:spPr>
          <a:xfrm>
            <a:off x="513575" y="3318800"/>
            <a:ext cx="7169400" cy="70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700">
                <a:solidFill>
                  <a:srgbClr val="B7B7B7"/>
                </a:solidFill>
                <a:latin typeface="DM Sans"/>
                <a:ea typeface="DM Sans"/>
                <a:cs typeface="DM Sans"/>
                <a:sym typeface="DM Sans"/>
              </a:rPr>
              <a:t>You can google some pictures for inspiration. Be ready to share your ideas with the rest of the class.</a:t>
            </a:r>
            <a:endParaRPr b="1" sz="1700">
              <a:solidFill>
                <a:srgbClr val="B7B7B7"/>
              </a:solidFill>
              <a:latin typeface="Helvetica Neue"/>
              <a:ea typeface="Helvetica Neue"/>
              <a:cs typeface="Helvetica Neue"/>
              <a:sym typeface="Helvetica Neue"/>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 name="Shape 469"/>
        <p:cNvGrpSpPr/>
        <p:nvPr/>
      </p:nvGrpSpPr>
      <p:grpSpPr>
        <a:xfrm>
          <a:off x="0" y="0"/>
          <a:ext cx="0" cy="0"/>
          <a:chOff x="0" y="0"/>
          <a:chExt cx="0" cy="0"/>
        </a:xfrm>
      </p:grpSpPr>
      <p:sp>
        <p:nvSpPr>
          <p:cNvPr id="470" name="Google Shape;470;p73"/>
          <p:cNvSpPr txBox="1"/>
          <p:nvPr/>
        </p:nvSpPr>
        <p:spPr>
          <a:xfrm>
            <a:off x="1461300" y="1598325"/>
            <a:ext cx="6221400" cy="1431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5000"/>
              <a:buFont typeface="Arial"/>
              <a:buNone/>
            </a:pPr>
            <a:r>
              <a:t/>
            </a:r>
            <a:endParaRPr b="0" i="0" sz="5000" u="none" cap="none" strike="noStrike">
              <a:solidFill>
                <a:srgbClr val="E8E7E3"/>
              </a:solidFill>
              <a:latin typeface="Arial"/>
              <a:ea typeface="Arial"/>
              <a:cs typeface="Arial"/>
              <a:sym typeface="Arial"/>
            </a:endParaRPr>
          </a:p>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rgbClr val="EAFF6A"/>
                </a:solidFill>
                <a:latin typeface="DM Sans"/>
                <a:ea typeface="DM Sans"/>
                <a:cs typeface="DM Sans"/>
                <a:sym typeface="DM Sans"/>
              </a:rPr>
              <a:t>Break-time</a:t>
            </a:r>
            <a:endParaRPr b="1" i="0" sz="4000" u="none" cap="none" strike="noStrike">
              <a:solidFill>
                <a:schemeClr val="lt1"/>
              </a:solidFill>
              <a:latin typeface="DM Sans"/>
              <a:ea typeface="DM Sans"/>
              <a:cs typeface="DM Sans"/>
              <a:sym typeface="DM Sans"/>
            </a:endParaRPr>
          </a:p>
        </p:txBody>
      </p:sp>
      <p:sp>
        <p:nvSpPr>
          <p:cNvPr id="471" name="Google Shape;471;p73"/>
          <p:cNvSpPr txBox="1"/>
          <p:nvPr/>
        </p:nvSpPr>
        <p:spPr>
          <a:xfrm>
            <a:off x="2998200" y="2971950"/>
            <a:ext cx="3147600" cy="800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0" i="0" lang="es" sz="2000" u="none" cap="none" strike="noStrike">
                <a:solidFill>
                  <a:schemeClr val="lt1"/>
                </a:solidFill>
                <a:latin typeface="DM Sans"/>
                <a:ea typeface="DM Sans"/>
                <a:cs typeface="DM Sans"/>
                <a:sym typeface="DM Sans"/>
              </a:rPr>
              <a:t>We’ll be back in 10 minutes!</a:t>
            </a:r>
            <a:endParaRPr b="0" i="0" sz="2000" u="none" cap="none" strike="noStrike">
              <a:solidFill>
                <a:schemeClr val="lt1"/>
              </a:solidFill>
              <a:latin typeface="DM Sans"/>
              <a:ea typeface="DM Sans"/>
              <a:cs typeface="DM Sans"/>
              <a:sym typeface="DM Sans"/>
            </a:endParaRPr>
          </a:p>
        </p:txBody>
      </p:sp>
      <p:pic>
        <p:nvPicPr>
          <p:cNvPr descr="🧉 Mate Emoji on WhatsApp 2.19.352" id="472" name="Google Shape;472;p73"/>
          <p:cNvPicPr preferRelativeResize="0"/>
          <p:nvPr/>
        </p:nvPicPr>
        <p:blipFill rotWithShape="1">
          <a:blip r:embed="rId3">
            <a:alphaModFix/>
          </a:blip>
          <a:srcRect b="0" l="0" r="0" t="0"/>
          <a:stretch/>
        </p:blipFill>
        <p:spPr>
          <a:xfrm>
            <a:off x="4104715" y="1183600"/>
            <a:ext cx="1101538" cy="1101538"/>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 name="Shape 476"/>
        <p:cNvGrpSpPr/>
        <p:nvPr/>
      </p:nvGrpSpPr>
      <p:grpSpPr>
        <a:xfrm>
          <a:off x="0" y="0"/>
          <a:ext cx="0" cy="0"/>
          <a:chOff x="0" y="0"/>
          <a:chExt cx="0" cy="0"/>
        </a:xfrm>
      </p:grpSpPr>
      <p:sp>
        <p:nvSpPr>
          <p:cNvPr id="477" name="Google Shape;477;p74"/>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Step by step</a:t>
            </a:r>
            <a:endParaRPr b="1" sz="4000">
              <a:solidFill>
                <a:schemeClr val="dk1"/>
              </a:solidFill>
              <a:latin typeface="DM Sans"/>
              <a:ea typeface="DM Sans"/>
              <a:cs typeface="DM Sans"/>
              <a:sym typeface="DM Sans"/>
            </a:endParaRPr>
          </a:p>
        </p:txBody>
      </p:sp>
      <p:sp>
        <p:nvSpPr>
          <p:cNvPr id="478" name="Google Shape;478;p74"/>
          <p:cNvSpPr/>
          <p:nvPr/>
        </p:nvSpPr>
        <p:spPr>
          <a:xfrm>
            <a:off x="4278440" y="1960454"/>
            <a:ext cx="587100" cy="5871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74"/>
          <p:cNvSpPr txBox="1"/>
          <p:nvPr/>
        </p:nvSpPr>
        <p:spPr>
          <a:xfrm>
            <a:off x="990250" y="2766050"/>
            <a:ext cx="19602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s">
                <a:solidFill>
                  <a:schemeClr val="dk1"/>
                </a:solidFill>
                <a:latin typeface="DM Sans"/>
                <a:ea typeface="DM Sans"/>
                <a:cs typeface="DM Sans"/>
                <a:sym typeface="DM Sans"/>
              </a:rPr>
              <a:t>Step 1</a:t>
            </a:r>
            <a:endParaRPr b="1">
              <a:latin typeface="DM Sans"/>
              <a:ea typeface="DM Sans"/>
              <a:cs typeface="DM Sans"/>
              <a:sym typeface="DM Sans"/>
            </a:endParaRPr>
          </a:p>
        </p:txBody>
      </p:sp>
      <p:sp>
        <p:nvSpPr>
          <p:cNvPr id="480" name="Google Shape;480;p74"/>
          <p:cNvSpPr txBox="1"/>
          <p:nvPr/>
        </p:nvSpPr>
        <p:spPr>
          <a:xfrm>
            <a:off x="3596550" y="2766050"/>
            <a:ext cx="19602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s">
                <a:solidFill>
                  <a:schemeClr val="dk1"/>
                </a:solidFill>
                <a:latin typeface="DM Sans"/>
                <a:ea typeface="DM Sans"/>
                <a:cs typeface="DM Sans"/>
                <a:sym typeface="DM Sans"/>
              </a:rPr>
              <a:t>Step 2</a:t>
            </a:r>
            <a:endParaRPr b="1">
              <a:latin typeface="DM Sans"/>
              <a:ea typeface="DM Sans"/>
              <a:cs typeface="DM Sans"/>
              <a:sym typeface="DM Sans"/>
            </a:endParaRPr>
          </a:p>
        </p:txBody>
      </p:sp>
      <p:sp>
        <p:nvSpPr>
          <p:cNvPr id="481" name="Google Shape;481;p74"/>
          <p:cNvSpPr/>
          <p:nvPr/>
        </p:nvSpPr>
        <p:spPr>
          <a:xfrm>
            <a:off x="6825776" y="1960479"/>
            <a:ext cx="587100" cy="5871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82" name="Google Shape;482;p74"/>
          <p:cNvCxnSpPr>
            <a:stCxn id="483" idx="6"/>
            <a:endCxn id="478" idx="2"/>
          </p:cNvCxnSpPr>
          <p:nvPr/>
        </p:nvCxnSpPr>
        <p:spPr>
          <a:xfrm>
            <a:off x="2318213" y="2254029"/>
            <a:ext cx="1960200" cy="0"/>
          </a:xfrm>
          <a:prstGeom prst="straightConnector1">
            <a:avLst/>
          </a:prstGeom>
          <a:noFill/>
          <a:ln cap="flat" cmpd="sng" w="9525">
            <a:solidFill>
              <a:srgbClr val="EAFF6A"/>
            </a:solidFill>
            <a:prstDash val="solid"/>
            <a:round/>
            <a:headEnd len="med" w="med" type="none"/>
            <a:tailEnd len="med" w="med" type="none"/>
          </a:ln>
        </p:spPr>
      </p:cxnSp>
      <p:cxnSp>
        <p:nvCxnSpPr>
          <p:cNvPr id="484" name="Google Shape;484;p74"/>
          <p:cNvCxnSpPr>
            <a:stCxn id="478" idx="6"/>
            <a:endCxn id="481" idx="2"/>
          </p:cNvCxnSpPr>
          <p:nvPr/>
        </p:nvCxnSpPr>
        <p:spPr>
          <a:xfrm>
            <a:off x="4865540" y="2254004"/>
            <a:ext cx="1960200" cy="0"/>
          </a:xfrm>
          <a:prstGeom prst="straightConnector1">
            <a:avLst/>
          </a:prstGeom>
          <a:noFill/>
          <a:ln cap="flat" cmpd="sng" w="9525">
            <a:solidFill>
              <a:srgbClr val="EAFF6A"/>
            </a:solidFill>
            <a:prstDash val="solid"/>
            <a:round/>
            <a:headEnd len="med" w="med" type="none"/>
            <a:tailEnd len="med" w="med" type="none"/>
          </a:ln>
        </p:spPr>
      </p:cxnSp>
      <p:sp>
        <p:nvSpPr>
          <p:cNvPr id="485" name="Google Shape;485;p74"/>
          <p:cNvSpPr txBox="1"/>
          <p:nvPr/>
        </p:nvSpPr>
        <p:spPr>
          <a:xfrm>
            <a:off x="6143875" y="2766050"/>
            <a:ext cx="19602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s">
                <a:solidFill>
                  <a:schemeClr val="dk1"/>
                </a:solidFill>
                <a:latin typeface="DM Sans"/>
                <a:ea typeface="DM Sans"/>
                <a:cs typeface="DM Sans"/>
                <a:sym typeface="DM Sans"/>
              </a:rPr>
              <a:t>Step 3</a:t>
            </a:r>
            <a:endParaRPr b="1">
              <a:latin typeface="DM Sans"/>
              <a:ea typeface="DM Sans"/>
              <a:cs typeface="DM Sans"/>
              <a:sym typeface="DM Sans"/>
            </a:endParaRPr>
          </a:p>
        </p:txBody>
      </p:sp>
      <p:sp>
        <p:nvSpPr>
          <p:cNvPr id="486" name="Google Shape;486;p74"/>
          <p:cNvSpPr txBox="1"/>
          <p:nvPr/>
        </p:nvSpPr>
        <p:spPr>
          <a:xfrm>
            <a:off x="847175" y="3192575"/>
            <a:ext cx="2397900" cy="11094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Clr>
                <a:schemeClr val="dk1"/>
              </a:buClr>
              <a:buSzPts val="1100"/>
              <a:buFont typeface="Arial"/>
              <a:buNone/>
            </a:pPr>
            <a:r>
              <a:rPr lang="es" sz="1350">
                <a:solidFill>
                  <a:schemeClr val="dk1"/>
                </a:solidFill>
                <a:latin typeface="DM Sans"/>
                <a:ea typeface="DM Sans"/>
                <a:cs typeface="DM Sans"/>
                <a:sym typeface="DM Sans"/>
              </a:rPr>
              <a:t>Revise collaboratively </a:t>
            </a:r>
            <a:endParaRPr sz="1350">
              <a:solidFill>
                <a:schemeClr val="dk1"/>
              </a:solidFill>
              <a:latin typeface="DM Sans"/>
              <a:ea typeface="DM Sans"/>
              <a:cs typeface="DM Sans"/>
              <a:sym typeface="DM Sans"/>
            </a:endParaRPr>
          </a:p>
          <a:p>
            <a:pPr indent="0" lvl="0" marL="0" rtl="0" algn="ctr">
              <a:lnSpc>
                <a:spcPct val="115000"/>
              </a:lnSpc>
              <a:spcBef>
                <a:spcPts val="0"/>
              </a:spcBef>
              <a:spcAft>
                <a:spcPts val="0"/>
              </a:spcAft>
              <a:buClr>
                <a:schemeClr val="dk1"/>
              </a:buClr>
              <a:buSzPts val="1100"/>
              <a:buFont typeface="Arial"/>
              <a:buNone/>
            </a:pPr>
            <a:r>
              <a:rPr lang="es" sz="1350">
                <a:solidFill>
                  <a:schemeClr val="dk1"/>
                </a:solidFill>
                <a:latin typeface="DM Sans"/>
                <a:ea typeface="DM Sans"/>
                <a:cs typeface="DM Sans"/>
                <a:sym typeface="DM Sans"/>
              </a:rPr>
              <a:t>and work individually</a:t>
            </a:r>
            <a:endParaRPr sz="1350">
              <a:solidFill>
                <a:schemeClr val="dk1"/>
              </a:solidFill>
              <a:latin typeface="DM Sans"/>
              <a:ea typeface="DM Sans"/>
              <a:cs typeface="DM Sans"/>
              <a:sym typeface="DM Sans"/>
            </a:endParaRPr>
          </a:p>
          <a:p>
            <a:pPr indent="0" lvl="0" marL="0" rtl="0" algn="ctr">
              <a:lnSpc>
                <a:spcPct val="115000"/>
              </a:lnSpc>
              <a:spcBef>
                <a:spcPts val="0"/>
              </a:spcBef>
              <a:spcAft>
                <a:spcPts val="0"/>
              </a:spcAft>
              <a:buClr>
                <a:schemeClr val="dk1"/>
              </a:buClr>
              <a:buSzPts val="1100"/>
              <a:buFont typeface="Arial"/>
              <a:buNone/>
            </a:pPr>
            <a:r>
              <a:t/>
            </a:r>
            <a:endParaRPr sz="1350">
              <a:solidFill>
                <a:schemeClr val="dk1"/>
              </a:solidFill>
              <a:latin typeface="DM Sans"/>
              <a:ea typeface="DM Sans"/>
              <a:cs typeface="DM Sans"/>
              <a:sym typeface="DM Sans"/>
            </a:endParaRPr>
          </a:p>
          <a:p>
            <a:pPr indent="0" lvl="0" marL="0" rtl="0" algn="ctr">
              <a:lnSpc>
                <a:spcPct val="115000"/>
              </a:lnSpc>
              <a:spcBef>
                <a:spcPts val="0"/>
              </a:spcBef>
              <a:spcAft>
                <a:spcPts val="0"/>
              </a:spcAft>
              <a:buClr>
                <a:schemeClr val="dk1"/>
              </a:buClr>
              <a:buSzPts val="1100"/>
              <a:buFont typeface="Arial"/>
              <a:buNone/>
            </a:pPr>
            <a:r>
              <a:rPr lang="es" sz="1350">
                <a:solidFill>
                  <a:schemeClr val="dk1"/>
                </a:solidFill>
                <a:latin typeface="DM Sans"/>
                <a:ea typeface="DM Sans"/>
                <a:cs typeface="DM Sans"/>
                <a:sym typeface="DM Sans"/>
              </a:rPr>
              <a:t>Estimated time: 20 minutes</a:t>
            </a:r>
            <a:endParaRPr sz="1350">
              <a:solidFill>
                <a:schemeClr val="dk1"/>
              </a:solidFill>
              <a:latin typeface="DM Sans"/>
              <a:ea typeface="DM Sans"/>
              <a:cs typeface="DM Sans"/>
              <a:sym typeface="DM Sans"/>
            </a:endParaRPr>
          </a:p>
        </p:txBody>
      </p:sp>
      <p:sp>
        <p:nvSpPr>
          <p:cNvPr id="487" name="Google Shape;487;p74"/>
          <p:cNvSpPr txBox="1"/>
          <p:nvPr/>
        </p:nvSpPr>
        <p:spPr>
          <a:xfrm>
            <a:off x="3372825" y="3192575"/>
            <a:ext cx="2397900" cy="11094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Clr>
                <a:schemeClr val="dk1"/>
              </a:buClr>
              <a:buSzPts val="1100"/>
              <a:buFont typeface="Arial"/>
              <a:buNone/>
            </a:pPr>
            <a:r>
              <a:rPr lang="es" sz="1350">
                <a:solidFill>
                  <a:schemeClr val="dk1"/>
                </a:solidFill>
                <a:latin typeface="DM Sans"/>
                <a:ea typeface="DM Sans"/>
                <a:cs typeface="DM Sans"/>
                <a:sym typeface="DM Sans"/>
              </a:rPr>
              <a:t>Share work and </a:t>
            </a:r>
            <a:endParaRPr sz="1350">
              <a:solidFill>
                <a:schemeClr val="dk1"/>
              </a:solidFill>
              <a:latin typeface="DM Sans"/>
              <a:ea typeface="DM Sans"/>
              <a:cs typeface="DM Sans"/>
              <a:sym typeface="DM Sans"/>
            </a:endParaRPr>
          </a:p>
          <a:p>
            <a:pPr indent="0" lvl="0" marL="0" rtl="0" algn="ctr">
              <a:lnSpc>
                <a:spcPct val="115000"/>
              </a:lnSpc>
              <a:spcBef>
                <a:spcPts val="0"/>
              </a:spcBef>
              <a:spcAft>
                <a:spcPts val="0"/>
              </a:spcAft>
              <a:buClr>
                <a:schemeClr val="dk1"/>
              </a:buClr>
              <a:buSzPts val="1100"/>
              <a:buFont typeface="Arial"/>
              <a:buNone/>
            </a:pPr>
            <a:r>
              <a:rPr lang="es" sz="1350">
                <a:solidFill>
                  <a:schemeClr val="dk1"/>
                </a:solidFill>
                <a:latin typeface="DM Sans"/>
                <a:ea typeface="DM Sans"/>
                <a:cs typeface="DM Sans"/>
                <a:sym typeface="DM Sans"/>
              </a:rPr>
              <a:t>receive feedback.</a:t>
            </a:r>
            <a:endParaRPr sz="1350">
              <a:solidFill>
                <a:schemeClr val="dk1"/>
              </a:solidFill>
              <a:latin typeface="DM Sans"/>
              <a:ea typeface="DM Sans"/>
              <a:cs typeface="DM Sans"/>
              <a:sym typeface="DM Sans"/>
            </a:endParaRPr>
          </a:p>
          <a:p>
            <a:pPr indent="0" lvl="0" marL="0" rtl="0" algn="ctr">
              <a:lnSpc>
                <a:spcPct val="115000"/>
              </a:lnSpc>
              <a:spcBef>
                <a:spcPts val="0"/>
              </a:spcBef>
              <a:spcAft>
                <a:spcPts val="0"/>
              </a:spcAft>
              <a:buClr>
                <a:schemeClr val="dk1"/>
              </a:buClr>
              <a:buSzPts val="1100"/>
              <a:buFont typeface="Arial"/>
              <a:buNone/>
            </a:pPr>
            <a:r>
              <a:t/>
            </a:r>
            <a:endParaRPr sz="1350">
              <a:solidFill>
                <a:schemeClr val="dk1"/>
              </a:solidFill>
              <a:latin typeface="DM Sans"/>
              <a:ea typeface="DM Sans"/>
              <a:cs typeface="DM Sans"/>
              <a:sym typeface="DM Sans"/>
            </a:endParaRPr>
          </a:p>
          <a:p>
            <a:pPr indent="0" lvl="0" marL="0" rtl="0" algn="ctr">
              <a:lnSpc>
                <a:spcPct val="115000"/>
              </a:lnSpc>
              <a:spcBef>
                <a:spcPts val="0"/>
              </a:spcBef>
              <a:spcAft>
                <a:spcPts val="0"/>
              </a:spcAft>
              <a:buClr>
                <a:schemeClr val="dk1"/>
              </a:buClr>
              <a:buSzPts val="1100"/>
              <a:buFont typeface="Arial"/>
              <a:buNone/>
            </a:pPr>
            <a:r>
              <a:rPr lang="es" sz="1350">
                <a:solidFill>
                  <a:schemeClr val="dk1"/>
                </a:solidFill>
                <a:latin typeface="DM Sans"/>
                <a:ea typeface="DM Sans"/>
                <a:cs typeface="DM Sans"/>
                <a:sym typeface="DM Sans"/>
              </a:rPr>
              <a:t>Estimated time: 40 minutes</a:t>
            </a:r>
            <a:endParaRPr sz="1350">
              <a:solidFill>
                <a:schemeClr val="dk1"/>
              </a:solidFill>
              <a:latin typeface="DM Sans"/>
              <a:ea typeface="DM Sans"/>
              <a:cs typeface="DM Sans"/>
              <a:sym typeface="DM Sans"/>
            </a:endParaRPr>
          </a:p>
        </p:txBody>
      </p:sp>
      <p:sp>
        <p:nvSpPr>
          <p:cNvPr id="488" name="Google Shape;488;p74"/>
          <p:cNvSpPr txBox="1"/>
          <p:nvPr/>
        </p:nvSpPr>
        <p:spPr>
          <a:xfrm>
            <a:off x="6028475" y="3192575"/>
            <a:ext cx="2397900" cy="11094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Clr>
                <a:schemeClr val="dk1"/>
              </a:buClr>
              <a:buSzPts val="1100"/>
              <a:buFont typeface="Arial"/>
              <a:buNone/>
            </a:pPr>
            <a:r>
              <a:rPr lang="es" sz="1350">
                <a:solidFill>
                  <a:schemeClr val="dk1"/>
                </a:solidFill>
                <a:latin typeface="DM Sans"/>
                <a:ea typeface="DM Sans"/>
                <a:cs typeface="DM Sans"/>
                <a:sym typeface="DM Sans"/>
              </a:rPr>
              <a:t>Share progress </a:t>
            </a:r>
            <a:endParaRPr sz="1350">
              <a:solidFill>
                <a:schemeClr val="dk1"/>
              </a:solidFill>
              <a:latin typeface="DM Sans"/>
              <a:ea typeface="DM Sans"/>
              <a:cs typeface="DM Sans"/>
              <a:sym typeface="DM Sans"/>
            </a:endParaRPr>
          </a:p>
          <a:p>
            <a:pPr indent="0" lvl="0" marL="0" rtl="0" algn="ctr">
              <a:lnSpc>
                <a:spcPct val="115000"/>
              </a:lnSpc>
              <a:spcBef>
                <a:spcPts val="0"/>
              </a:spcBef>
              <a:spcAft>
                <a:spcPts val="0"/>
              </a:spcAft>
              <a:buClr>
                <a:schemeClr val="dk1"/>
              </a:buClr>
              <a:buSzPts val="1100"/>
              <a:buFont typeface="Arial"/>
              <a:buNone/>
            </a:pPr>
            <a:r>
              <a:rPr lang="es" sz="1350">
                <a:solidFill>
                  <a:schemeClr val="dk1"/>
                </a:solidFill>
                <a:latin typeface="DM Sans"/>
                <a:ea typeface="DM Sans"/>
                <a:cs typeface="DM Sans"/>
                <a:sym typeface="DM Sans"/>
              </a:rPr>
              <a:t>and ask questions.</a:t>
            </a:r>
            <a:endParaRPr sz="1350">
              <a:solidFill>
                <a:schemeClr val="dk1"/>
              </a:solidFill>
              <a:latin typeface="DM Sans"/>
              <a:ea typeface="DM Sans"/>
              <a:cs typeface="DM Sans"/>
              <a:sym typeface="DM Sans"/>
            </a:endParaRPr>
          </a:p>
          <a:p>
            <a:pPr indent="0" lvl="0" marL="0" rtl="0" algn="ctr">
              <a:lnSpc>
                <a:spcPct val="115000"/>
              </a:lnSpc>
              <a:spcBef>
                <a:spcPts val="0"/>
              </a:spcBef>
              <a:spcAft>
                <a:spcPts val="0"/>
              </a:spcAft>
              <a:buClr>
                <a:schemeClr val="dk1"/>
              </a:buClr>
              <a:buSzPts val="1100"/>
              <a:buFont typeface="Arial"/>
              <a:buNone/>
            </a:pPr>
            <a:r>
              <a:t/>
            </a:r>
            <a:endParaRPr sz="1350">
              <a:solidFill>
                <a:schemeClr val="dk1"/>
              </a:solidFill>
              <a:latin typeface="DM Sans"/>
              <a:ea typeface="DM Sans"/>
              <a:cs typeface="DM Sans"/>
              <a:sym typeface="DM Sans"/>
            </a:endParaRPr>
          </a:p>
          <a:p>
            <a:pPr indent="0" lvl="0" marL="0" rtl="0" algn="ctr">
              <a:lnSpc>
                <a:spcPct val="115000"/>
              </a:lnSpc>
              <a:spcBef>
                <a:spcPts val="0"/>
              </a:spcBef>
              <a:spcAft>
                <a:spcPts val="0"/>
              </a:spcAft>
              <a:buClr>
                <a:schemeClr val="dk1"/>
              </a:buClr>
              <a:buSzPts val="1100"/>
              <a:buFont typeface="Arial"/>
              <a:buNone/>
            </a:pPr>
            <a:r>
              <a:rPr lang="es" sz="1350">
                <a:solidFill>
                  <a:schemeClr val="dk1"/>
                </a:solidFill>
                <a:latin typeface="DM Sans"/>
                <a:ea typeface="DM Sans"/>
                <a:cs typeface="DM Sans"/>
                <a:sym typeface="DM Sans"/>
              </a:rPr>
              <a:t>Estimated time: 20 minutes</a:t>
            </a:r>
            <a:endParaRPr sz="1350">
              <a:solidFill>
                <a:schemeClr val="dk1"/>
              </a:solidFill>
              <a:latin typeface="DM Sans"/>
              <a:ea typeface="DM Sans"/>
              <a:cs typeface="DM Sans"/>
              <a:sym typeface="DM Sans"/>
            </a:endParaRPr>
          </a:p>
        </p:txBody>
      </p:sp>
      <p:sp>
        <p:nvSpPr>
          <p:cNvPr id="489" name="Google Shape;489;p74"/>
          <p:cNvSpPr txBox="1"/>
          <p:nvPr/>
        </p:nvSpPr>
        <p:spPr>
          <a:xfrm>
            <a:off x="4364888" y="1953850"/>
            <a:ext cx="414300" cy="6003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3000">
                <a:solidFill>
                  <a:schemeClr val="dk1"/>
                </a:solidFill>
                <a:latin typeface="DM Sans"/>
                <a:ea typeface="DM Sans"/>
                <a:cs typeface="DM Sans"/>
                <a:sym typeface="DM Sans"/>
              </a:rPr>
              <a:t>2</a:t>
            </a:r>
            <a:endParaRPr b="1" sz="3000">
              <a:solidFill>
                <a:schemeClr val="dk1"/>
              </a:solidFill>
              <a:latin typeface="DM Sans"/>
              <a:ea typeface="DM Sans"/>
              <a:cs typeface="DM Sans"/>
              <a:sym typeface="DM Sans"/>
            </a:endParaRPr>
          </a:p>
        </p:txBody>
      </p:sp>
      <p:sp>
        <p:nvSpPr>
          <p:cNvPr id="490" name="Google Shape;490;p74"/>
          <p:cNvSpPr txBox="1"/>
          <p:nvPr/>
        </p:nvSpPr>
        <p:spPr>
          <a:xfrm>
            <a:off x="6912188" y="1953850"/>
            <a:ext cx="414300" cy="6003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3000">
                <a:solidFill>
                  <a:schemeClr val="dk1"/>
                </a:solidFill>
                <a:latin typeface="DM Sans"/>
                <a:ea typeface="DM Sans"/>
                <a:cs typeface="DM Sans"/>
                <a:sym typeface="DM Sans"/>
              </a:rPr>
              <a:t>3</a:t>
            </a:r>
            <a:endParaRPr b="1" sz="3000">
              <a:solidFill>
                <a:schemeClr val="dk1"/>
              </a:solidFill>
              <a:latin typeface="DM Sans"/>
              <a:ea typeface="DM Sans"/>
              <a:cs typeface="DM Sans"/>
              <a:sym typeface="DM Sans"/>
            </a:endParaRPr>
          </a:p>
        </p:txBody>
      </p:sp>
      <p:grpSp>
        <p:nvGrpSpPr>
          <p:cNvPr id="491" name="Google Shape;491;p74"/>
          <p:cNvGrpSpPr/>
          <p:nvPr/>
        </p:nvGrpSpPr>
        <p:grpSpPr>
          <a:xfrm>
            <a:off x="1731113" y="1953850"/>
            <a:ext cx="587100" cy="600300"/>
            <a:chOff x="1731113" y="1953850"/>
            <a:chExt cx="587100" cy="600300"/>
          </a:xfrm>
        </p:grpSpPr>
        <p:sp>
          <p:nvSpPr>
            <p:cNvPr id="483" name="Google Shape;483;p74"/>
            <p:cNvSpPr/>
            <p:nvPr/>
          </p:nvSpPr>
          <p:spPr>
            <a:xfrm>
              <a:off x="1731113" y="1960479"/>
              <a:ext cx="587100" cy="5871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74"/>
            <p:cNvSpPr txBox="1"/>
            <p:nvPr/>
          </p:nvSpPr>
          <p:spPr>
            <a:xfrm>
              <a:off x="1817525" y="1953850"/>
              <a:ext cx="414300" cy="6003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3000">
                  <a:solidFill>
                    <a:schemeClr val="dk1"/>
                  </a:solidFill>
                  <a:latin typeface="DM Sans"/>
                  <a:ea typeface="DM Sans"/>
                  <a:cs typeface="DM Sans"/>
                  <a:sym typeface="DM Sans"/>
                </a:rPr>
                <a:t>1</a:t>
              </a:r>
              <a:endParaRPr b="1" sz="3000">
                <a:solidFill>
                  <a:schemeClr val="dk1"/>
                </a:solidFill>
                <a:latin typeface="DM Sans"/>
                <a:ea typeface="DM Sans"/>
                <a:cs typeface="DM Sans"/>
                <a:sym typeface="DM Sans"/>
              </a:endParaRPr>
            </a:p>
          </p:txBody>
        </p:sp>
      </p:gr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6" name="Shape 496"/>
        <p:cNvGrpSpPr/>
        <p:nvPr/>
      </p:nvGrpSpPr>
      <p:grpSpPr>
        <a:xfrm>
          <a:off x="0" y="0"/>
          <a:ext cx="0" cy="0"/>
          <a:chOff x="0" y="0"/>
          <a:chExt cx="0" cy="0"/>
        </a:xfrm>
      </p:grpSpPr>
      <p:sp>
        <p:nvSpPr>
          <p:cNvPr id="497" name="Google Shape;497;p75"/>
          <p:cNvSpPr txBox="1"/>
          <p:nvPr/>
        </p:nvSpPr>
        <p:spPr>
          <a:xfrm>
            <a:off x="2328288" y="740125"/>
            <a:ext cx="4487400" cy="800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4000"/>
              <a:buFont typeface="Arial"/>
              <a:buNone/>
            </a:pPr>
            <a:r>
              <a:rPr b="1" lang="es" sz="4000">
                <a:solidFill>
                  <a:srgbClr val="121212"/>
                </a:solidFill>
                <a:latin typeface="DM Sans"/>
                <a:ea typeface="DM Sans"/>
                <a:cs typeface="DM Sans"/>
                <a:sym typeface="DM Sans"/>
              </a:rPr>
              <a:t>Let’s get started</a:t>
            </a:r>
            <a:r>
              <a:rPr b="1" i="0" lang="es" sz="4000" u="none" cap="none" strike="noStrike">
                <a:solidFill>
                  <a:srgbClr val="121212"/>
                </a:solidFill>
                <a:latin typeface="DM Sans"/>
                <a:ea typeface="DM Sans"/>
                <a:cs typeface="DM Sans"/>
                <a:sym typeface="DM Sans"/>
              </a:rPr>
              <a:t>!</a:t>
            </a:r>
            <a:endParaRPr b="1" i="0" sz="4000" u="none" cap="none" strike="noStrike">
              <a:solidFill>
                <a:srgbClr val="121212"/>
              </a:solidFill>
              <a:latin typeface="DM Sans"/>
              <a:ea typeface="DM Sans"/>
              <a:cs typeface="DM Sans"/>
              <a:sym typeface="DM Sans"/>
            </a:endParaRPr>
          </a:p>
        </p:txBody>
      </p:sp>
      <p:pic>
        <p:nvPicPr>
          <p:cNvPr id="498" name="Google Shape;498;p75"/>
          <p:cNvPicPr preferRelativeResize="0"/>
          <p:nvPr/>
        </p:nvPicPr>
        <p:blipFill rotWithShape="1">
          <a:blip r:embed="rId3">
            <a:alphaModFix/>
          </a:blip>
          <a:srcRect b="0" l="0" r="0" t="0"/>
          <a:stretch/>
        </p:blipFill>
        <p:spPr>
          <a:xfrm>
            <a:off x="2415600" y="1701375"/>
            <a:ext cx="4312775" cy="242377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2" name="Shape 502"/>
        <p:cNvGrpSpPr/>
        <p:nvPr/>
      </p:nvGrpSpPr>
      <p:grpSpPr>
        <a:xfrm>
          <a:off x="0" y="0"/>
          <a:ext cx="0" cy="0"/>
          <a:chOff x="0" y="0"/>
          <a:chExt cx="0" cy="0"/>
        </a:xfrm>
      </p:grpSpPr>
      <p:grpSp>
        <p:nvGrpSpPr>
          <p:cNvPr id="503" name="Google Shape;503;p76"/>
          <p:cNvGrpSpPr/>
          <p:nvPr/>
        </p:nvGrpSpPr>
        <p:grpSpPr>
          <a:xfrm>
            <a:off x="4202551" y="994261"/>
            <a:ext cx="738900" cy="738974"/>
            <a:chOff x="974706" y="2467173"/>
            <a:chExt cx="738900" cy="738900"/>
          </a:xfrm>
        </p:grpSpPr>
        <p:sp>
          <p:nvSpPr>
            <p:cNvPr id="504" name="Google Shape;504;p76"/>
            <p:cNvSpPr/>
            <p:nvPr/>
          </p:nvSpPr>
          <p:spPr>
            <a:xfrm>
              <a:off x="974706" y="2467173"/>
              <a:ext cx="738900" cy="7389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05" name="Google Shape;505;p76" title="ícono de actividad en clase"/>
            <p:cNvPicPr preferRelativeResize="0"/>
            <p:nvPr/>
          </p:nvPicPr>
          <p:blipFill>
            <a:blip r:embed="rId3">
              <a:alphaModFix/>
            </a:blip>
            <a:stretch>
              <a:fillRect/>
            </a:stretch>
          </p:blipFill>
          <p:spPr>
            <a:xfrm>
              <a:off x="1109750" y="2610275"/>
              <a:ext cx="452650" cy="452650"/>
            </a:xfrm>
            <a:prstGeom prst="rect">
              <a:avLst/>
            </a:prstGeom>
            <a:noFill/>
            <a:ln>
              <a:noFill/>
            </a:ln>
          </p:spPr>
        </p:pic>
      </p:grpSp>
      <p:sp>
        <p:nvSpPr>
          <p:cNvPr id="506" name="Google Shape;506;p76"/>
          <p:cNvSpPr txBox="1"/>
          <p:nvPr/>
        </p:nvSpPr>
        <p:spPr>
          <a:xfrm>
            <a:off x="1461300" y="19718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dk1"/>
                </a:solidFill>
                <a:latin typeface="DM Sans"/>
                <a:ea typeface="DM Sans"/>
                <a:cs typeface="DM Sans"/>
                <a:sym typeface="DM Sans"/>
              </a:rPr>
              <a:t>Step 1</a:t>
            </a:r>
            <a:endParaRPr b="1" sz="4000">
              <a:solidFill>
                <a:schemeClr val="dk1"/>
              </a:solidFill>
              <a:highlight>
                <a:srgbClr val="EAFF6A"/>
              </a:highlight>
              <a:latin typeface="DM Sans"/>
              <a:ea typeface="DM Sans"/>
              <a:cs typeface="DM Sans"/>
              <a:sym typeface="DM Sans"/>
            </a:endParaRPr>
          </a:p>
        </p:txBody>
      </p:sp>
      <p:sp>
        <p:nvSpPr>
          <p:cNvPr id="507" name="Google Shape;507;p76"/>
          <p:cNvSpPr txBox="1"/>
          <p:nvPr/>
        </p:nvSpPr>
        <p:spPr>
          <a:xfrm>
            <a:off x="987300" y="3612313"/>
            <a:ext cx="71694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2000">
                <a:solidFill>
                  <a:srgbClr val="999999"/>
                </a:solidFill>
                <a:latin typeface="DM Sans"/>
                <a:ea typeface="DM Sans"/>
                <a:cs typeface="DM Sans"/>
                <a:sym typeface="DM Sans"/>
              </a:rPr>
              <a:t>Estimated time: </a:t>
            </a:r>
            <a:r>
              <a:rPr b="1" lang="es" sz="2000">
                <a:solidFill>
                  <a:srgbClr val="999999"/>
                </a:solidFill>
                <a:latin typeface="DM Sans"/>
                <a:ea typeface="DM Sans"/>
                <a:cs typeface="DM Sans"/>
                <a:sym typeface="DM Sans"/>
              </a:rPr>
              <a:t>20 minutes</a:t>
            </a:r>
            <a:endParaRPr b="1" sz="2000">
              <a:solidFill>
                <a:srgbClr val="999999"/>
              </a:solidFill>
              <a:latin typeface="DM Sans"/>
              <a:ea typeface="DM Sans"/>
              <a:cs typeface="DM Sans"/>
              <a:sym typeface="DM Sans"/>
            </a:endParaRPr>
          </a:p>
        </p:txBody>
      </p:sp>
      <p:sp>
        <p:nvSpPr>
          <p:cNvPr id="508" name="Google Shape;508;p76"/>
          <p:cNvSpPr txBox="1"/>
          <p:nvPr/>
        </p:nvSpPr>
        <p:spPr>
          <a:xfrm>
            <a:off x="987300" y="2710713"/>
            <a:ext cx="71694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2000">
                <a:solidFill>
                  <a:schemeClr val="dk2"/>
                </a:solidFill>
                <a:latin typeface="DM Sans"/>
                <a:ea typeface="DM Sans"/>
                <a:cs typeface="DM Sans"/>
                <a:sym typeface="DM Sans"/>
              </a:rPr>
              <a:t>Collaborative revision and individual work</a:t>
            </a:r>
            <a:endParaRPr sz="2000">
              <a:solidFill>
                <a:schemeClr val="dk2"/>
              </a:solidFill>
              <a:latin typeface="DM Sans"/>
              <a:ea typeface="DM Sans"/>
              <a:cs typeface="DM Sans"/>
              <a:sym typeface="DM Sans"/>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2" name="Shape 512"/>
        <p:cNvGrpSpPr/>
        <p:nvPr/>
      </p:nvGrpSpPr>
      <p:grpSpPr>
        <a:xfrm>
          <a:off x="0" y="0"/>
          <a:ext cx="0" cy="0"/>
          <a:chOff x="0" y="0"/>
          <a:chExt cx="0" cy="0"/>
        </a:xfrm>
      </p:grpSpPr>
      <p:grpSp>
        <p:nvGrpSpPr>
          <p:cNvPr id="513" name="Google Shape;513;p77"/>
          <p:cNvGrpSpPr/>
          <p:nvPr/>
        </p:nvGrpSpPr>
        <p:grpSpPr>
          <a:xfrm>
            <a:off x="501452" y="483061"/>
            <a:ext cx="401518" cy="401518"/>
            <a:chOff x="974706" y="2467173"/>
            <a:chExt cx="738900" cy="738900"/>
          </a:xfrm>
        </p:grpSpPr>
        <p:sp>
          <p:nvSpPr>
            <p:cNvPr id="514" name="Google Shape;514;p77"/>
            <p:cNvSpPr/>
            <p:nvPr/>
          </p:nvSpPr>
          <p:spPr>
            <a:xfrm>
              <a:off x="974706" y="2467173"/>
              <a:ext cx="738900" cy="7389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15" name="Google Shape;515;p77" title="ícono de actividad en clase"/>
            <p:cNvPicPr preferRelativeResize="0"/>
            <p:nvPr/>
          </p:nvPicPr>
          <p:blipFill>
            <a:blip r:embed="rId3">
              <a:alphaModFix/>
            </a:blip>
            <a:stretch>
              <a:fillRect/>
            </a:stretch>
          </p:blipFill>
          <p:spPr>
            <a:xfrm>
              <a:off x="1109750" y="2610275"/>
              <a:ext cx="452650" cy="452650"/>
            </a:xfrm>
            <a:prstGeom prst="rect">
              <a:avLst/>
            </a:prstGeom>
            <a:noFill/>
            <a:ln>
              <a:noFill/>
            </a:ln>
          </p:spPr>
        </p:pic>
      </p:grpSp>
      <p:sp>
        <p:nvSpPr>
          <p:cNvPr id="516" name="Google Shape;516;p77"/>
          <p:cNvSpPr txBox="1"/>
          <p:nvPr/>
        </p:nvSpPr>
        <p:spPr>
          <a:xfrm>
            <a:off x="501450" y="1081750"/>
            <a:ext cx="6842400" cy="18471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Clr>
                <a:schemeClr val="dk1"/>
              </a:buClr>
              <a:buSzPts val="1100"/>
              <a:buFont typeface="Arial"/>
              <a:buNone/>
            </a:pPr>
            <a:r>
              <a:rPr b="1" lang="es" sz="4000">
                <a:solidFill>
                  <a:schemeClr val="dk1"/>
                </a:solidFill>
                <a:latin typeface="DM Sans"/>
                <a:ea typeface="DM Sans"/>
                <a:cs typeface="DM Sans"/>
                <a:sym typeface="DM Sans"/>
              </a:rPr>
              <a:t>Collaborative revision </a:t>
            </a:r>
            <a:endParaRPr b="1" sz="4000">
              <a:solidFill>
                <a:schemeClr val="dk1"/>
              </a:solidFill>
              <a:latin typeface="DM Sans"/>
              <a:ea typeface="DM Sans"/>
              <a:cs typeface="DM Sans"/>
              <a:sym typeface="DM Sans"/>
            </a:endParaRPr>
          </a:p>
          <a:p>
            <a:pPr indent="0" lvl="0" marL="0" rtl="0" algn="l">
              <a:lnSpc>
                <a:spcPct val="90000"/>
              </a:lnSpc>
              <a:spcBef>
                <a:spcPts val="0"/>
              </a:spcBef>
              <a:spcAft>
                <a:spcPts val="0"/>
              </a:spcAft>
              <a:buClr>
                <a:schemeClr val="dk1"/>
              </a:buClr>
              <a:buSzPts val="1100"/>
              <a:buFont typeface="Arial"/>
              <a:buNone/>
            </a:pPr>
            <a:r>
              <a:t/>
            </a:r>
            <a:endParaRPr b="1" sz="4000">
              <a:solidFill>
                <a:schemeClr val="dk1"/>
              </a:solidFill>
              <a:latin typeface="DM Sans"/>
              <a:ea typeface="DM Sans"/>
              <a:cs typeface="DM Sans"/>
              <a:sym typeface="DM Sans"/>
            </a:endParaRPr>
          </a:p>
          <a:p>
            <a:pPr indent="0" lvl="0" marL="0" rtl="0" algn="l">
              <a:lnSpc>
                <a:spcPct val="90000"/>
              </a:lnSpc>
              <a:spcBef>
                <a:spcPts val="0"/>
              </a:spcBef>
              <a:spcAft>
                <a:spcPts val="0"/>
              </a:spcAft>
              <a:buNone/>
            </a:pPr>
            <a:r>
              <a:t/>
            </a:r>
            <a:endParaRPr b="1" sz="4000">
              <a:solidFill>
                <a:schemeClr val="dk1"/>
              </a:solidFill>
              <a:latin typeface="DM Sans"/>
              <a:ea typeface="DM Sans"/>
              <a:cs typeface="DM Sans"/>
              <a:sym typeface="DM Sans"/>
            </a:endParaRPr>
          </a:p>
        </p:txBody>
      </p:sp>
      <p:pic>
        <p:nvPicPr>
          <p:cNvPr id="517" name="Google Shape;517;p77"/>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518" name="Google Shape;518;p77"/>
          <p:cNvSpPr txBox="1"/>
          <p:nvPr/>
        </p:nvSpPr>
        <p:spPr>
          <a:xfrm>
            <a:off x="337950" y="2277775"/>
            <a:ext cx="7395600" cy="1639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350">
                <a:latin typeface="DM Sans"/>
                <a:ea typeface="DM Sans"/>
                <a:cs typeface="DM Sans"/>
                <a:sym typeface="DM Sans"/>
              </a:rPr>
              <a:t>Description of the activity. </a:t>
            </a:r>
            <a:endParaRPr b="1"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rPr lang="es" sz="1350">
                <a:latin typeface="DM Sans"/>
                <a:ea typeface="DM Sans"/>
                <a:cs typeface="DM Sans"/>
                <a:sym typeface="DM Sans"/>
              </a:rPr>
              <a:t>We’ll revise together the theoretical material we saw last class.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sz="1350">
                <a:latin typeface="DM Sans"/>
                <a:ea typeface="DM Sans"/>
                <a:cs typeface="DM Sans"/>
                <a:sym typeface="DM Sans"/>
              </a:rPr>
              <a:t>Useful structures &amp; vocabulary to describe dream workplaces.</a:t>
            </a:r>
            <a:endParaRPr sz="1350">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sp>
        <p:nvSpPr>
          <p:cNvPr id="519" name="Google Shape;519;p77"/>
          <p:cNvSpPr txBox="1"/>
          <p:nvPr/>
        </p:nvSpPr>
        <p:spPr>
          <a:xfrm>
            <a:off x="930550" y="468275"/>
            <a:ext cx="2461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dk1"/>
                </a:solidFill>
                <a:latin typeface="DM Sans"/>
                <a:ea typeface="DM Sans"/>
                <a:cs typeface="DM Sans"/>
                <a:sym typeface="DM Sans"/>
              </a:rPr>
              <a:t>STEP 1 - PART I</a:t>
            </a:r>
            <a:endParaRPr>
              <a:latin typeface="DM Sans"/>
              <a:ea typeface="DM Sans"/>
              <a:cs typeface="DM Sans"/>
              <a:sym typeface="DM Sans"/>
            </a:endParaRPr>
          </a:p>
        </p:txBody>
      </p:sp>
      <p:sp>
        <p:nvSpPr>
          <p:cNvPr id="520" name="Google Shape;520;p77"/>
          <p:cNvSpPr txBox="1"/>
          <p:nvPr/>
        </p:nvSpPr>
        <p:spPr>
          <a:xfrm>
            <a:off x="337950" y="4142538"/>
            <a:ext cx="71694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2000">
                <a:solidFill>
                  <a:srgbClr val="999999"/>
                </a:solidFill>
                <a:latin typeface="DM Sans"/>
                <a:ea typeface="DM Sans"/>
                <a:cs typeface="DM Sans"/>
                <a:sym typeface="DM Sans"/>
              </a:rPr>
              <a:t>Estimated time: </a:t>
            </a:r>
            <a:r>
              <a:rPr b="1" lang="es" sz="2000">
                <a:solidFill>
                  <a:srgbClr val="999999"/>
                </a:solidFill>
                <a:latin typeface="DM Sans"/>
                <a:ea typeface="DM Sans"/>
                <a:cs typeface="DM Sans"/>
                <a:sym typeface="DM Sans"/>
              </a:rPr>
              <a:t>10 minutes</a:t>
            </a:r>
            <a:endParaRPr b="1" sz="2000">
              <a:solidFill>
                <a:srgbClr val="999999"/>
              </a:solidFill>
              <a:latin typeface="DM Sans"/>
              <a:ea typeface="DM Sans"/>
              <a:cs typeface="DM Sans"/>
              <a:sym typeface="DM Sans"/>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4" name="Shape 524"/>
        <p:cNvGrpSpPr/>
        <p:nvPr/>
      </p:nvGrpSpPr>
      <p:grpSpPr>
        <a:xfrm>
          <a:off x="0" y="0"/>
          <a:ext cx="0" cy="0"/>
          <a:chOff x="0" y="0"/>
          <a:chExt cx="0" cy="0"/>
        </a:xfrm>
      </p:grpSpPr>
      <p:sp>
        <p:nvSpPr>
          <p:cNvPr id="525" name="Google Shape;525;p78"/>
          <p:cNvSpPr txBox="1"/>
          <p:nvPr/>
        </p:nvSpPr>
        <p:spPr>
          <a:xfrm>
            <a:off x="457350" y="1820575"/>
            <a:ext cx="7849200" cy="2632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500">
              <a:solidFill>
                <a:srgbClr val="B7B7B7"/>
              </a:solidFill>
              <a:latin typeface="DM Sans"/>
              <a:ea typeface="DM Sans"/>
              <a:cs typeface="DM Sans"/>
              <a:sym typeface="DM Sans"/>
            </a:endParaRPr>
          </a:p>
          <a:p>
            <a:pPr indent="0" lvl="0" marL="0" rtl="0" algn="l">
              <a:lnSpc>
                <a:spcPct val="100000"/>
              </a:lnSpc>
              <a:spcBef>
                <a:spcPts val="0"/>
              </a:spcBef>
              <a:spcAft>
                <a:spcPts val="0"/>
              </a:spcAft>
              <a:buNone/>
            </a:pPr>
            <a:r>
              <a:rPr lang="es" sz="2400">
                <a:solidFill>
                  <a:schemeClr val="lt1"/>
                </a:solidFill>
                <a:latin typeface="DM Sans"/>
                <a:ea typeface="DM Sans"/>
                <a:cs typeface="DM Sans"/>
                <a:sym typeface="DM Sans"/>
              </a:rPr>
              <a:t>We use “</a:t>
            </a:r>
            <a:r>
              <a:rPr lang="es" sz="2400">
                <a:solidFill>
                  <a:srgbClr val="EA90FF"/>
                </a:solidFill>
                <a:latin typeface="DM Sans"/>
                <a:ea typeface="DM Sans"/>
                <a:cs typeface="DM Sans"/>
                <a:sym typeface="DM Sans"/>
              </a:rPr>
              <a:t>there is</a:t>
            </a:r>
            <a:r>
              <a:rPr lang="es" sz="2400">
                <a:solidFill>
                  <a:schemeClr val="lt1"/>
                </a:solidFill>
                <a:latin typeface="DM Sans"/>
                <a:ea typeface="DM Sans"/>
                <a:cs typeface="DM Sans"/>
                <a:sym typeface="DM Sans"/>
              </a:rPr>
              <a:t>” (singular) and “</a:t>
            </a:r>
            <a:r>
              <a:rPr lang="es" sz="2400">
                <a:solidFill>
                  <a:schemeClr val="accent1"/>
                </a:solidFill>
                <a:latin typeface="DM Sans"/>
                <a:ea typeface="DM Sans"/>
                <a:cs typeface="DM Sans"/>
                <a:sym typeface="DM Sans"/>
              </a:rPr>
              <a:t>there are</a:t>
            </a:r>
            <a:r>
              <a:rPr lang="es" sz="2400">
                <a:solidFill>
                  <a:schemeClr val="lt1"/>
                </a:solidFill>
                <a:latin typeface="DM Sans"/>
                <a:ea typeface="DM Sans"/>
                <a:cs typeface="DM Sans"/>
                <a:sym typeface="DM Sans"/>
              </a:rPr>
              <a:t>” (plural) to describe what exists or is in a place. For example:</a:t>
            </a:r>
            <a:endParaRPr sz="2400">
              <a:solidFill>
                <a:schemeClr val="lt1"/>
              </a:solidFill>
              <a:latin typeface="DM Sans"/>
              <a:ea typeface="DM Sans"/>
              <a:cs typeface="DM Sans"/>
              <a:sym typeface="DM Sans"/>
            </a:endParaRPr>
          </a:p>
          <a:p>
            <a:pPr indent="0" lvl="0" marL="0" rtl="0" algn="l">
              <a:lnSpc>
                <a:spcPct val="100000"/>
              </a:lnSpc>
              <a:spcBef>
                <a:spcPts val="0"/>
              </a:spcBef>
              <a:spcAft>
                <a:spcPts val="0"/>
              </a:spcAft>
              <a:buNone/>
            </a:pPr>
            <a:r>
              <a:t/>
            </a:r>
            <a:endParaRPr sz="2400">
              <a:solidFill>
                <a:schemeClr val="lt1"/>
              </a:solidFill>
              <a:latin typeface="DM Sans"/>
              <a:ea typeface="DM Sans"/>
              <a:cs typeface="DM Sans"/>
              <a:sym typeface="DM Sans"/>
            </a:endParaRPr>
          </a:p>
          <a:p>
            <a:pPr indent="0" lvl="0" marL="0" rtl="0" algn="l">
              <a:lnSpc>
                <a:spcPct val="100000"/>
              </a:lnSpc>
              <a:spcBef>
                <a:spcPts val="0"/>
              </a:spcBef>
              <a:spcAft>
                <a:spcPts val="0"/>
              </a:spcAft>
              <a:buNone/>
            </a:pPr>
            <a:r>
              <a:rPr lang="es" sz="2400">
                <a:solidFill>
                  <a:schemeClr val="lt1"/>
                </a:solidFill>
                <a:latin typeface="DM Sans"/>
                <a:ea typeface="DM Sans"/>
                <a:cs typeface="DM Sans"/>
                <a:sym typeface="DM Sans"/>
              </a:rPr>
              <a:t>In my dream workplace,</a:t>
            </a:r>
            <a:r>
              <a:rPr b="1" lang="es" sz="2400">
                <a:solidFill>
                  <a:srgbClr val="EA90FF"/>
                </a:solidFill>
                <a:latin typeface="DM Sans"/>
                <a:ea typeface="DM Sans"/>
                <a:cs typeface="DM Sans"/>
                <a:sym typeface="DM Sans"/>
              </a:rPr>
              <a:t> there is</a:t>
            </a:r>
            <a:r>
              <a:rPr lang="es" sz="2400">
                <a:solidFill>
                  <a:schemeClr val="lt1"/>
                </a:solidFill>
                <a:latin typeface="DM Sans"/>
                <a:ea typeface="DM Sans"/>
                <a:cs typeface="DM Sans"/>
                <a:sym typeface="DM Sans"/>
              </a:rPr>
              <a:t> a big resting area.</a:t>
            </a:r>
            <a:endParaRPr sz="2400">
              <a:solidFill>
                <a:schemeClr val="lt1"/>
              </a:solidFill>
              <a:latin typeface="DM Sans"/>
              <a:ea typeface="DM Sans"/>
              <a:cs typeface="DM Sans"/>
              <a:sym typeface="DM Sans"/>
            </a:endParaRPr>
          </a:p>
          <a:p>
            <a:pPr indent="0" lvl="0" marL="0" rtl="0" algn="l">
              <a:lnSpc>
                <a:spcPct val="100000"/>
              </a:lnSpc>
              <a:spcBef>
                <a:spcPts val="0"/>
              </a:spcBef>
              <a:spcAft>
                <a:spcPts val="0"/>
              </a:spcAft>
              <a:buNone/>
            </a:pPr>
            <a:r>
              <a:t/>
            </a:r>
            <a:endParaRPr sz="2400">
              <a:solidFill>
                <a:schemeClr val="lt1"/>
              </a:solidFill>
              <a:latin typeface="DM Sans"/>
              <a:ea typeface="DM Sans"/>
              <a:cs typeface="DM Sans"/>
              <a:sym typeface="DM Sans"/>
            </a:endParaRPr>
          </a:p>
          <a:p>
            <a:pPr indent="0" lvl="0" marL="0" rtl="0" algn="l">
              <a:lnSpc>
                <a:spcPct val="100000"/>
              </a:lnSpc>
              <a:spcBef>
                <a:spcPts val="0"/>
              </a:spcBef>
              <a:spcAft>
                <a:spcPts val="0"/>
              </a:spcAft>
              <a:buNone/>
            </a:pPr>
            <a:r>
              <a:rPr lang="es" sz="2400">
                <a:solidFill>
                  <a:schemeClr val="lt1"/>
                </a:solidFill>
                <a:latin typeface="DM Sans"/>
                <a:ea typeface="DM Sans"/>
                <a:cs typeface="DM Sans"/>
                <a:sym typeface="DM Sans"/>
              </a:rPr>
              <a:t>In my dream workplace, </a:t>
            </a:r>
            <a:r>
              <a:rPr b="1" lang="es" sz="2400">
                <a:solidFill>
                  <a:schemeClr val="accent1"/>
                </a:solidFill>
                <a:latin typeface="DM Sans"/>
                <a:ea typeface="DM Sans"/>
                <a:cs typeface="DM Sans"/>
                <a:sym typeface="DM Sans"/>
              </a:rPr>
              <a:t>there are</a:t>
            </a:r>
            <a:r>
              <a:rPr lang="es" sz="2400">
                <a:solidFill>
                  <a:schemeClr val="lt1"/>
                </a:solidFill>
                <a:latin typeface="DM Sans"/>
                <a:ea typeface="DM Sans"/>
                <a:cs typeface="DM Sans"/>
                <a:sym typeface="DM Sans"/>
              </a:rPr>
              <a:t> arcade games.</a:t>
            </a:r>
            <a:endParaRPr sz="2400">
              <a:solidFill>
                <a:schemeClr val="lt1"/>
              </a:solidFill>
              <a:latin typeface="DM Sans"/>
              <a:ea typeface="DM Sans"/>
              <a:cs typeface="DM Sans"/>
              <a:sym typeface="DM Sans"/>
            </a:endParaRPr>
          </a:p>
        </p:txBody>
      </p:sp>
      <p:sp>
        <p:nvSpPr>
          <p:cNvPr id="526" name="Google Shape;526;p78"/>
          <p:cNvSpPr txBox="1"/>
          <p:nvPr/>
        </p:nvSpPr>
        <p:spPr>
          <a:xfrm>
            <a:off x="501450" y="990513"/>
            <a:ext cx="731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accent6"/>
                </a:solidFill>
                <a:latin typeface="DM Sans"/>
                <a:ea typeface="DM Sans"/>
                <a:cs typeface="DM Sans"/>
                <a:sym typeface="DM Sans"/>
              </a:rPr>
              <a:t>Describing places</a:t>
            </a:r>
            <a:endParaRPr b="1" sz="4000">
              <a:solidFill>
                <a:schemeClr val="accent6"/>
              </a:solidFill>
              <a:latin typeface="DM Sans"/>
              <a:ea typeface="DM Sans"/>
              <a:cs typeface="DM Sans"/>
              <a:sym typeface="DM Sans"/>
            </a:endParaRPr>
          </a:p>
        </p:txBody>
      </p:sp>
      <p:sp>
        <p:nvSpPr>
          <p:cNvPr id="527" name="Google Shape;527;p78"/>
          <p:cNvSpPr/>
          <p:nvPr/>
        </p:nvSpPr>
        <p:spPr>
          <a:xfrm>
            <a:off x="457338" y="468286"/>
            <a:ext cx="431100" cy="4311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78"/>
          <p:cNvSpPr txBox="1"/>
          <p:nvPr/>
        </p:nvSpPr>
        <p:spPr>
          <a:xfrm>
            <a:off x="930550" y="468275"/>
            <a:ext cx="6289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lt1"/>
                </a:solidFill>
                <a:latin typeface="DM Sans"/>
                <a:ea typeface="DM Sans"/>
                <a:cs typeface="DM Sans"/>
                <a:sym typeface="DM Sans"/>
              </a:rPr>
              <a:t>LANGUAGE FOCUS</a:t>
            </a:r>
            <a:endParaRPr>
              <a:solidFill>
                <a:schemeClr val="lt1"/>
              </a:solidFill>
              <a:latin typeface="DM Sans"/>
              <a:ea typeface="DM Sans"/>
              <a:cs typeface="DM Sans"/>
              <a:sym typeface="DM Sans"/>
            </a:endParaRPr>
          </a:p>
        </p:txBody>
      </p:sp>
      <p:pic>
        <p:nvPicPr>
          <p:cNvPr id="529" name="Google Shape;529;p78"/>
          <p:cNvPicPr preferRelativeResize="0"/>
          <p:nvPr/>
        </p:nvPicPr>
        <p:blipFill>
          <a:blip r:embed="rId3">
            <a:alphaModFix/>
          </a:blip>
          <a:stretch>
            <a:fillRect/>
          </a:stretch>
        </p:blipFill>
        <p:spPr>
          <a:xfrm>
            <a:off x="492050" y="502975"/>
            <a:ext cx="361700" cy="361700"/>
          </a:xfrm>
          <a:prstGeom prst="rect">
            <a:avLst/>
          </a:prstGeom>
          <a:noFill/>
          <a:ln>
            <a:noFill/>
          </a:ln>
        </p:spPr>
      </p:pic>
      <p:cxnSp>
        <p:nvCxnSpPr>
          <p:cNvPr id="530" name="Google Shape;530;p78"/>
          <p:cNvCxnSpPr/>
          <p:nvPr/>
        </p:nvCxnSpPr>
        <p:spPr>
          <a:xfrm flipH="1" rot="10800000">
            <a:off x="4902400" y="3616425"/>
            <a:ext cx="2518200" cy="13500"/>
          </a:xfrm>
          <a:prstGeom prst="straightConnector1">
            <a:avLst/>
          </a:prstGeom>
          <a:noFill/>
          <a:ln cap="flat" cmpd="sng" w="19050">
            <a:solidFill>
              <a:schemeClr val="accent4"/>
            </a:solidFill>
            <a:prstDash val="solid"/>
            <a:round/>
            <a:headEnd len="med" w="med" type="none"/>
            <a:tailEnd len="med" w="med" type="none"/>
          </a:ln>
        </p:spPr>
      </p:cxnSp>
      <p:cxnSp>
        <p:nvCxnSpPr>
          <p:cNvPr id="531" name="Google Shape;531;p78"/>
          <p:cNvCxnSpPr/>
          <p:nvPr/>
        </p:nvCxnSpPr>
        <p:spPr>
          <a:xfrm flipH="1" rot="10800000">
            <a:off x="5121775" y="4339800"/>
            <a:ext cx="2031000" cy="510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5" name="Shape 535"/>
        <p:cNvGrpSpPr/>
        <p:nvPr/>
      </p:nvGrpSpPr>
      <p:grpSpPr>
        <a:xfrm>
          <a:off x="0" y="0"/>
          <a:ext cx="0" cy="0"/>
          <a:chOff x="0" y="0"/>
          <a:chExt cx="0" cy="0"/>
        </a:xfrm>
      </p:grpSpPr>
      <p:sp>
        <p:nvSpPr>
          <p:cNvPr id="536" name="Google Shape;536;p79"/>
          <p:cNvSpPr txBox="1"/>
          <p:nvPr/>
        </p:nvSpPr>
        <p:spPr>
          <a:xfrm>
            <a:off x="457350" y="1820575"/>
            <a:ext cx="7849200" cy="2632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500">
              <a:solidFill>
                <a:srgbClr val="B7B7B7"/>
              </a:solidFill>
              <a:latin typeface="DM Sans"/>
              <a:ea typeface="DM Sans"/>
              <a:cs typeface="DM Sans"/>
              <a:sym typeface="DM Sans"/>
            </a:endParaRPr>
          </a:p>
          <a:p>
            <a:pPr indent="0" lvl="0" marL="0" rtl="0" algn="l">
              <a:lnSpc>
                <a:spcPct val="100000"/>
              </a:lnSpc>
              <a:spcBef>
                <a:spcPts val="0"/>
              </a:spcBef>
              <a:spcAft>
                <a:spcPts val="0"/>
              </a:spcAft>
              <a:buNone/>
            </a:pPr>
            <a:r>
              <a:rPr lang="es" sz="2400">
                <a:solidFill>
                  <a:schemeClr val="lt1"/>
                </a:solidFill>
                <a:latin typeface="DM Sans"/>
                <a:ea typeface="DM Sans"/>
                <a:cs typeface="DM Sans"/>
                <a:sym typeface="DM Sans"/>
              </a:rPr>
              <a:t>We use “</a:t>
            </a:r>
            <a:r>
              <a:rPr lang="es" sz="2400">
                <a:solidFill>
                  <a:srgbClr val="EA90FF"/>
                </a:solidFill>
                <a:latin typeface="DM Sans"/>
                <a:ea typeface="DM Sans"/>
                <a:cs typeface="DM Sans"/>
                <a:sym typeface="DM Sans"/>
              </a:rPr>
              <a:t>there isn’t</a:t>
            </a:r>
            <a:r>
              <a:rPr lang="es" sz="2400">
                <a:solidFill>
                  <a:schemeClr val="lt1"/>
                </a:solidFill>
                <a:latin typeface="DM Sans"/>
                <a:ea typeface="DM Sans"/>
                <a:cs typeface="DM Sans"/>
                <a:sym typeface="DM Sans"/>
              </a:rPr>
              <a:t>” (singular) and “</a:t>
            </a:r>
            <a:r>
              <a:rPr lang="es" sz="2400">
                <a:solidFill>
                  <a:schemeClr val="accent1"/>
                </a:solidFill>
                <a:latin typeface="DM Sans"/>
                <a:ea typeface="DM Sans"/>
                <a:cs typeface="DM Sans"/>
                <a:sym typeface="DM Sans"/>
              </a:rPr>
              <a:t>there aren’t</a:t>
            </a:r>
            <a:r>
              <a:rPr lang="es" sz="2400">
                <a:solidFill>
                  <a:schemeClr val="lt1"/>
                </a:solidFill>
                <a:latin typeface="DM Sans"/>
                <a:ea typeface="DM Sans"/>
                <a:cs typeface="DM Sans"/>
                <a:sym typeface="DM Sans"/>
              </a:rPr>
              <a:t>” (plural) for the negative. For example:</a:t>
            </a:r>
            <a:endParaRPr sz="2400">
              <a:solidFill>
                <a:schemeClr val="lt1"/>
              </a:solidFill>
              <a:latin typeface="DM Sans"/>
              <a:ea typeface="DM Sans"/>
              <a:cs typeface="DM Sans"/>
              <a:sym typeface="DM Sans"/>
            </a:endParaRPr>
          </a:p>
          <a:p>
            <a:pPr indent="0" lvl="0" marL="0" rtl="0" algn="l">
              <a:lnSpc>
                <a:spcPct val="100000"/>
              </a:lnSpc>
              <a:spcBef>
                <a:spcPts val="0"/>
              </a:spcBef>
              <a:spcAft>
                <a:spcPts val="0"/>
              </a:spcAft>
              <a:buNone/>
            </a:pPr>
            <a:r>
              <a:t/>
            </a:r>
            <a:endParaRPr sz="2400">
              <a:solidFill>
                <a:schemeClr val="lt1"/>
              </a:solidFill>
              <a:latin typeface="DM Sans"/>
              <a:ea typeface="DM Sans"/>
              <a:cs typeface="DM Sans"/>
              <a:sym typeface="DM Sans"/>
            </a:endParaRPr>
          </a:p>
          <a:p>
            <a:pPr indent="0" lvl="0" marL="0" rtl="0" algn="l">
              <a:lnSpc>
                <a:spcPct val="100000"/>
              </a:lnSpc>
              <a:spcBef>
                <a:spcPts val="0"/>
              </a:spcBef>
              <a:spcAft>
                <a:spcPts val="0"/>
              </a:spcAft>
              <a:buNone/>
            </a:pPr>
            <a:r>
              <a:rPr lang="es" sz="2400">
                <a:solidFill>
                  <a:schemeClr val="lt1"/>
                </a:solidFill>
                <a:latin typeface="DM Sans"/>
                <a:ea typeface="DM Sans"/>
                <a:cs typeface="DM Sans"/>
                <a:sym typeface="DM Sans"/>
              </a:rPr>
              <a:t>In my ideal workplace,</a:t>
            </a:r>
            <a:r>
              <a:rPr b="1" lang="es" sz="2400">
                <a:solidFill>
                  <a:srgbClr val="EA90FF"/>
                </a:solidFill>
                <a:latin typeface="DM Sans"/>
                <a:ea typeface="DM Sans"/>
                <a:cs typeface="DM Sans"/>
                <a:sym typeface="DM Sans"/>
              </a:rPr>
              <a:t> there isn’t </a:t>
            </a:r>
            <a:r>
              <a:rPr lang="es" sz="2400">
                <a:solidFill>
                  <a:schemeClr val="lt1"/>
                </a:solidFill>
                <a:latin typeface="DM Sans"/>
                <a:ea typeface="DM Sans"/>
                <a:cs typeface="DM Sans"/>
                <a:sym typeface="DM Sans"/>
              </a:rPr>
              <a:t>too much noise.</a:t>
            </a:r>
            <a:endParaRPr sz="2400">
              <a:solidFill>
                <a:schemeClr val="lt1"/>
              </a:solidFill>
              <a:latin typeface="DM Sans"/>
              <a:ea typeface="DM Sans"/>
              <a:cs typeface="DM Sans"/>
              <a:sym typeface="DM Sans"/>
            </a:endParaRPr>
          </a:p>
          <a:p>
            <a:pPr indent="0" lvl="0" marL="0" rtl="0" algn="l">
              <a:lnSpc>
                <a:spcPct val="100000"/>
              </a:lnSpc>
              <a:spcBef>
                <a:spcPts val="0"/>
              </a:spcBef>
              <a:spcAft>
                <a:spcPts val="0"/>
              </a:spcAft>
              <a:buNone/>
            </a:pPr>
            <a:r>
              <a:t/>
            </a:r>
            <a:endParaRPr sz="2400">
              <a:solidFill>
                <a:schemeClr val="lt1"/>
              </a:solidFill>
              <a:latin typeface="DM Sans"/>
              <a:ea typeface="DM Sans"/>
              <a:cs typeface="DM Sans"/>
              <a:sym typeface="DM Sans"/>
            </a:endParaRPr>
          </a:p>
          <a:p>
            <a:pPr indent="0" lvl="0" marL="0" rtl="0" algn="l">
              <a:lnSpc>
                <a:spcPct val="100000"/>
              </a:lnSpc>
              <a:spcBef>
                <a:spcPts val="0"/>
              </a:spcBef>
              <a:spcAft>
                <a:spcPts val="0"/>
              </a:spcAft>
              <a:buNone/>
            </a:pPr>
            <a:r>
              <a:rPr b="1" lang="es" sz="2400">
                <a:solidFill>
                  <a:schemeClr val="accent1"/>
                </a:solidFill>
                <a:latin typeface="DM Sans"/>
                <a:ea typeface="DM Sans"/>
                <a:cs typeface="DM Sans"/>
                <a:sym typeface="DM Sans"/>
              </a:rPr>
              <a:t>There aren’t</a:t>
            </a:r>
            <a:r>
              <a:rPr lang="es" sz="2400">
                <a:solidFill>
                  <a:schemeClr val="lt1"/>
                </a:solidFill>
                <a:latin typeface="DM Sans"/>
                <a:ea typeface="DM Sans"/>
                <a:cs typeface="DM Sans"/>
                <a:sym typeface="DM Sans"/>
              </a:rPr>
              <a:t> uncomfortable desks or chairs.</a:t>
            </a:r>
            <a:endParaRPr sz="2400">
              <a:solidFill>
                <a:schemeClr val="lt1"/>
              </a:solidFill>
              <a:latin typeface="DM Sans"/>
              <a:ea typeface="DM Sans"/>
              <a:cs typeface="DM Sans"/>
              <a:sym typeface="DM Sans"/>
            </a:endParaRPr>
          </a:p>
        </p:txBody>
      </p:sp>
      <p:sp>
        <p:nvSpPr>
          <p:cNvPr id="537" name="Google Shape;537;p79"/>
          <p:cNvSpPr txBox="1"/>
          <p:nvPr/>
        </p:nvSpPr>
        <p:spPr>
          <a:xfrm>
            <a:off x="501450" y="990513"/>
            <a:ext cx="731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accent6"/>
                </a:solidFill>
                <a:latin typeface="DM Sans"/>
                <a:ea typeface="DM Sans"/>
                <a:cs typeface="DM Sans"/>
                <a:sym typeface="DM Sans"/>
              </a:rPr>
              <a:t>Describing places</a:t>
            </a:r>
            <a:endParaRPr b="1" sz="4000">
              <a:solidFill>
                <a:schemeClr val="accent6"/>
              </a:solidFill>
              <a:latin typeface="DM Sans"/>
              <a:ea typeface="DM Sans"/>
              <a:cs typeface="DM Sans"/>
              <a:sym typeface="DM Sans"/>
            </a:endParaRPr>
          </a:p>
        </p:txBody>
      </p:sp>
      <p:sp>
        <p:nvSpPr>
          <p:cNvPr id="538" name="Google Shape;538;p79"/>
          <p:cNvSpPr/>
          <p:nvPr/>
        </p:nvSpPr>
        <p:spPr>
          <a:xfrm>
            <a:off x="457338" y="468286"/>
            <a:ext cx="431100" cy="4311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79"/>
          <p:cNvSpPr txBox="1"/>
          <p:nvPr/>
        </p:nvSpPr>
        <p:spPr>
          <a:xfrm>
            <a:off x="930550" y="468275"/>
            <a:ext cx="6289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lt1"/>
                </a:solidFill>
                <a:latin typeface="DM Sans"/>
                <a:ea typeface="DM Sans"/>
                <a:cs typeface="DM Sans"/>
                <a:sym typeface="DM Sans"/>
              </a:rPr>
              <a:t>LANGUAGE FOCUS</a:t>
            </a:r>
            <a:endParaRPr>
              <a:solidFill>
                <a:schemeClr val="lt1"/>
              </a:solidFill>
              <a:latin typeface="DM Sans"/>
              <a:ea typeface="DM Sans"/>
              <a:cs typeface="DM Sans"/>
              <a:sym typeface="DM Sans"/>
            </a:endParaRPr>
          </a:p>
        </p:txBody>
      </p:sp>
      <p:pic>
        <p:nvPicPr>
          <p:cNvPr id="540" name="Google Shape;540;p79"/>
          <p:cNvPicPr preferRelativeResize="0"/>
          <p:nvPr/>
        </p:nvPicPr>
        <p:blipFill>
          <a:blip r:embed="rId3">
            <a:alphaModFix/>
          </a:blip>
          <a:stretch>
            <a:fillRect/>
          </a:stretch>
        </p:blipFill>
        <p:spPr>
          <a:xfrm>
            <a:off x="492050" y="502975"/>
            <a:ext cx="361700" cy="361700"/>
          </a:xfrm>
          <a:prstGeom prst="rect">
            <a:avLst/>
          </a:prstGeom>
          <a:noFill/>
          <a:ln>
            <a:noFill/>
          </a:ln>
        </p:spPr>
      </p:pic>
      <p:cxnSp>
        <p:nvCxnSpPr>
          <p:cNvPr id="541" name="Google Shape;541;p79"/>
          <p:cNvCxnSpPr/>
          <p:nvPr/>
        </p:nvCxnSpPr>
        <p:spPr>
          <a:xfrm>
            <a:off x="5293350" y="3643300"/>
            <a:ext cx="2261100" cy="13500"/>
          </a:xfrm>
          <a:prstGeom prst="straightConnector1">
            <a:avLst/>
          </a:prstGeom>
          <a:noFill/>
          <a:ln cap="flat" cmpd="sng" w="19050">
            <a:solidFill>
              <a:schemeClr val="accent4"/>
            </a:solidFill>
            <a:prstDash val="solid"/>
            <a:round/>
            <a:headEnd len="med" w="med" type="none"/>
            <a:tailEnd len="med" w="med" type="none"/>
          </a:ln>
        </p:spPr>
      </p:cxnSp>
      <p:cxnSp>
        <p:nvCxnSpPr>
          <p:cNvPr id="542" name="Google Shape;542;p79"/>
          <p:cNvCxnSpPr/>
          <p:nvPr/>
        </p:nvCxnSpPr>
        <p:spPr>
          <a:xfrm flipH="1" rot="10800000">
            <a:off x="2442875" y="4353200"/>
            <a:ext cx="4334700" cy="510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pic>
        <p:nvPicPr>
          <p:cNvPr id="132" name="Google Shape;132;p44"/>
          <p:cNvPicPr preferRelativeResize="0"/>
          <p:nvPr/>
        </p:nvPicPr>
        <p:blipFill rotWithShape="1">
          <a:blip r:embed="rId3">
            <a:alphaModFix/>
          </a:blip>
          <a:srcRect b="0" l="0" r="0" t="0"/>
          <a:stretch/>
        </p:blipFill>
        <p:spPr>
          <a:xfrm>
            <a:off x="4847825" y="1210049"/>
            <a:ext cx="2572650" cy="3164766"/>
          </a:xfrm>
          <a:prstGeom prst="rect">
            <a:avLst/>
          </a:prstGeom>
          <a:noFill/>
          <a:ln>
            <a:noFill/>
          </a:ln>
        </p:spPr>
      </p:pic>
      <p:sp>
        <p:nvSpPr>
          <p:cNvPr id="133" name="Google Shape;133;p44"/>
          <p:cNvSpPr txBox="1"/>
          <p:nvPr/>
        </p:nvSpPr>
        <p:spPr>
          <a:xfrm>
            <a:off x="472700" y="468275"/>
            <a:ext cx="7245900" cy="6003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chemeClr val="dk1"/>
              </a:buClr>
              <a:buSzPts val="1100"/>
              <a:buFont typeface="Arial"/>
              <a:buNone/>
            </a:pPr>
            <a:r>
              <a:rPr b="1" lang="es" sz="3000">
                <a:solidFill>
                  <a:schemeClr val="accent6"/>
                </a:solidFill>
                <a:latin typeface="DM Sans"/>
                <a:ea typeface="DM Sans"/>
                <a:cs typeface="DM Sans"/>
                <a:sym typeface="DM Sans"/>
              </a:rPr>
              <a:t>Weekly plan</a:t>
            </a:r>
            <a:endParaRPr b="1" i="0" sz="3000" u="none" cap="none" strike="noStrike">
              <a:solidFill>
                <a:srgbClr val="EAFF6A"/>
              </a:solidFill>
              <a:latin typeface="DM Sans"/>
              <a:ea typeface="DM Sans"/>
              <a:cs typeface="DM Sans"/>
              <a:sym typeface="DM Sans"/>
            </a:endParaRPr>
          </a:p>
        </p:txBody>
      </p:sp>
      <p:pic>
        <p:nvPicPr>
          <p:cNvPr id="134" name="Google Shape;134;p44"/>
          <p:cNvPicPr preferRelativeResize="0"/>
          <p:nvPr/>
        </p:nvPicPr>
        <p:blipFill rotWithShape="1">
          <a:blip r:embed="rId4">
            <a:alphaModFix/>
          </a:blip>
          <a:srcRect b="0" l="0" r="0" t="0"/>
          <a:stretch/>
        </p:blipFill>
        <p:spPr>
          <a:xfrm>
            <a:off x="1593925" y="1157075"/>
            <a:ext cx="2682800" cy="3336000"/>
          </a:xfrm>
          <a:prstGeom prst="rect">
            <a:avLst/>
          </a:prstGeom>
          <a:noFill/>
          <a:ln>
            <a:noFill/>
          </a:ln>
        </p:spPr>
      </p:pic>
      <p:pic>
        <p:nvPicPr>
          <p:cNvPr id="135" name="Google Shape;135;p44"/>
          <p:cNvPicPr preferRelativeResize="0"/>
          <p:nvPr/>
        </p:nvPicPr>
        <p:blipFill rotWithShape="1">
          <a:blip r:embed="rId3">
            <a:alphaModFix/>
          </a:blip>
          <a:srcRect b="0" l="0" r="0" t="0"/>
          <a:stretch/>
        </p:blipFill>
        <p:spPr>
          <a:xfrm>
            <a:off x="1628750" y="1210050"/>
            <a:ext cx="2572650" cy="3230075"/>
          </a:xfrm>
          <a:prstGeom prst="rect">
            <a:avLst/>
          </a:prstGeom>
          <a:noFill/>
          <a:ln>
            <a:noFill/>
          </a:ln>
        </p:spPr>
      </p:pic>
      <p:sp>
        <p:nvSpPr>
          <p:cNvPr id="136" name="Google Shape;136;p44"/>
          <p:cNvSpPr txBox="1"/>
          <p:nvPr/>
        </p:nvSpPr>
        <p:spPr>
          <a:xfrm>
            <a:off x="4867538" y="1379650"/>
            <a:ext cx="2533200" cy="3693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1200"/>
              <a:buFont typeface="Arial"/>
              <a:buNone/>
            </a:pPr>
            <a:r>
              <a:rPr lang="es" sz="1200">
                <a:solidFill>
                  <a:srgbClr val="FFFFFF"/>
                </a:solidFill>
                <a:latin typeface="DM Sans"/>
                <a:ea typeface="DM Sans"/>
                <a:cs typeface="DM Sans"/>
                <a:sym typeface="DM Sans"/>
              </a:rPr>
              <a:t>Part II</a:t>
            </a:r>
            <a:endParaRPr i="0" sz="1600" u="none" cap="none" strike="noStrike">
              <a:solidFill>
                <a:srgbClr val="FFFFFF"/>
              </a:solidFill>
              <a:latin typeface="DM Sans"/>
              <a:ea typeface="DM Sans"/>
              <a:cs typeface="DM Sans"/>
              <a:sym typeface="DM Sans"/>
            </a:endParaRPr>
          </a:p>
        </p:txBody>
      </p:sp>
      <p:cxnSp>
        <p:nvCxnSpPr>
          <p:cNvPr id="137" name="Google Shape;137;p44"/>
          <p:cNvCxnSpPr/>
          <p:nvPr/>
        </p:nvCxnSpPr>
        <p:spPr>
          <a:xfrm>
            <a:off x="4986261" y="2182525"/>
            <a:ext cx="2335800" cy="0"/>
          </a:xfrm>
          <a:prstGeom prst="straightConnector1">
            <a:avLst/>
          </a:prstGeom>
          <a:noFill/>
          <a:ln cap="flat" cmpd="sng" w="9525">
            <a:solidFill>
              <a:srgbClr val="434343"/>
            </a:solidFill>
            <a:prstDash val="solid"/>
            <a:round/>
            <a:headEnd len="sm" w="sm" type="none"/>
            <a:tailEnd len="sm" w="sm" type="none"/>
          </a:ln>
        </p:spPr>
      </p:cxnSp>
      <p:sp>
        <p:nvSpPr>
          <p:cNvPr id="138" name="Google Shape;138;p44"/>
          <p:cNvSpPr txBox="1"/>
          <p:nvPr/>
        </p:nvSpPr>
        <p:spPr>
          <a:xfrm>
            <a:off x="4887555" y="1767025"/>
            <a:ext cx="2533200" cy="4155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500"/>
              <a:buFont typeface="Arial"/>
              <a:buNone/>
            </a:pPr>
            <a:r>
              <a:rPr lang="es" sz="1500">
                <a:solidFill>
                  <a:srgbClr val="EAFF6A"/>
                </a:solidFill>
                <a:latin typeface="DM Sans"/>
                <a:ea typeface="DM Sans"/>
                <a:cs typeface="DM Sans"/>
                <a:sym typeface="DM Sans"/>
              </a:rPr>
              <a:t>Oral focus</a:t>
            </a:r>
            <a:endParaRPr i="0" sz="1500" u="none" cap="none" strike="noStrike">
              <a:solidFill>
                <a:srgbClr val="EAFF6A"/>
              </a:solidFill>
              <a:latin typeface="DM Sans"/>
              <a:ea typeface="DM Sans"/>
              <a:cs typeface="DM Sans"/>
              <a:sym typeface="DM Sans"/>
            </a:endParaRPr>
          </a:p>
        </p:txBody>
      </p:sp>
      <p:sp>
        <p:nvSpPr>
          <p:cNvPr id="139" name="Google Shape;139;p44"/>
          <p:cNvSpPr txBox="1"/>
          <p:nvPr/>
        </p:nvSpPr>
        <p:spPr>
          <a:xfrm>
            <a:off x="1648471" y="1341913"/>
            <a:ext cx="2533200" cy="3693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1200"/>
              <a:buFont typeface="Arial"/>
              <a:buNone/>
            </a:pPr>
            <a:r>
              <a:rPr b="1" lang="es" sz="1200">
                <a:solidFill>
                  <a:schemeClr val="lt1"/>
                </a:solidFill>
                <a:latin typeface="DM Sans"/>
                <a:ea typeface="DM Sans"/>
                <a:cs typeface="DM Sans"/>
                <a:sym typeface="DM Sans"/>
              </a:rPr>
              <a:t>Part I</a:t>
            </a:r>
            <a:endParaRPr b="1" i="0" sz="1600" u="none" cap="none" strike="noStrike">
              <a:solidFill>
                <a:schemeClr val="lt1"/>
              </a:solidFill>
              <a:latin typeface="DM Sans"/>
              <a:ea typeface="DM Sans"/>
              <a:cs typeface="DM Sans"/>
              <a:sym typeface="DM Sans"/>
            </a:endParaRPr>
          </a:p>
        </p:txBody>
      </p:sp>
      <p:cxnSp>
        <p:nvCxnSpPr>
          <p:cNvPr id="140" name="Google Shape;140;p44"/>
          <p:cNvCxnSpPr/>
          <p:nvPr/>
        </p:nvCxnSpPr>
        <p:spPr>
          <a:xfrm>
            <a:off x="1747169" y="2493025"/>
            <a:ext cx="2335800" cy="0"/>
          </a:xfrm>
          <a:prstGeom prst="straightConnector1">
            <a:avLst/>
          </a:prstGeom>
          <a:noFill/>
          <a:ln cap="flat" cmpd="sng" w="9525">
            <a:solidFill>
              <a:srgbClr val="434343"/>
            </a:solidFill>
            <a:prstDash val="solid"/>
            <a:round/>
            <a:headEnd len="sm" w="sm" type="none"/>
            <a:tailEnd len="sm" w="sm" type="none"/>
          </a:ln>
        </p:spPr>
      </p:cxnSp>
      <p:sp>
        <p:nvSpPr>
          <p:cNvPr id="141" name="Google Shape;141;p44"/>
          <p:cNvSpPr txBox="1"/>
          <p:nvPr/>
        </p:nvSpPr>
        <p:spPr>
          <a:xfrm>
            <a:off x="1668713" y="1711225"/>
            <a:ext cx="2533200" cy="4155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500"/>
              <a:buFont typeface="Arial"/>
              <a:buNone/>
            </a:pPr>
            <a:r>
              <a:rPr b="1" lang="es" sz="1500">
                <a:solidFill>
                  <a:schemeClr val="accent6"/>
                </a:solidFill>
                <a:latin typeface="DM Sans"/>
                <a:ea typeface="DM Sans"/>
                <a:cs typeface="DM Sans"/>
                <a:sym typeface="DM Sans"/>
              </a:rPr>
              <a:t>The dream workplace</a:t>
            </a:r>
            <a:endParaRPr b="1" i="0" sz="1500" u="none" cap="none" strike="noStrike">
              <a:solidFill>
                <a:schemeClr val="accent6"/>
              </a:solidFill>
              <a:latin typeface="DM Sans"/>
              <a:ea typeface="DM Sans"/>
              <a:cs typeface="DM Sans"/>
              <a:sym typeface="DM Sans"/>
            </a:endParaRPr>
          </a:p>
        </p:txBody>
      </p:sp>
      <p:cxnSp>
        <p:nvCxnSpPr>
          <p:cNvPr id="142" name="Google Shape;142;p44"/>
          <p:cNvCxnSpPr/>
          <p:nvPr/>
        </p:nvCxnSpPr>
        <p:spPr>
          <a:xfrm>
            <a:off x="4986246" y="1748950"/>
            <a:ext cx="2335800" cy="0"/>
          </a:xfrm>
          <a:prstGeom prst="straightConnector1">
            <a:avLst/>
          </a:prstGeom>
          <a:noFill/>
          <a:ln cap="flat" cmpd="sng" w="9525">
            <a:solidFill>
              <a:srgbClr val="434343"/>
            </a:solidFill>
            <a:prstDash val="solid"/>
            <a:round/>
            <a:headEnd len="sm" w="sm" type="none"/>
            <a:tailEnd len="sm" w="sm" type="none"/>
          </a:ln>
        </p:spPr>
      </p:cxnSp>
      <p:sp>
        <p:nvSpPr>
          <p:cNvPr id="143" name="Google Shape;143;p44"/>
          <p:cNvSpPr txBox="1"/>
          <p:nvPr/>
        </p:nvSpPr>
        <p:spPr>
          <a:xfrm>
            <a:off x="4867750" y="2367025"/>
            <a:ext cx="2464800" cy="554100"/>
          </a:xfrm>
          <a:prstGeom prst="rect">
            <a:avLst/>
          </a:prstGeom>
          <a:noFill/>
          <a:ln>
            <a:noFill/>
          </a:ln>
        </p:spPr>
        <p:txBody>
          <a:bodyPr anchorCtr="0" anchor="t" bIns="91425" lIns="91425" spcFirstLastPara="1" rIns="91425" wrap="square" tIns="91425">
            <a:spAutoFit/>
          </a:bodyPr>
          <a:lstStyle/>
          <a:p>
            <a:pPr indent="-304800" lvl="0" marL="457200" marR="0" rtl="0" algn="l">
              <a:lnSpc>
                <a:spcPct val="100000"/>
              </a:lnSpc>
              <a:spcBef>
                <a:spcPts val="1000"/>
              </a:spcBef>
              <a:spcAft>
                <a:spcPts val="1000"/>
              </a:spcAft>
              <a:buClr>
                <a:schemeClr val="lt1"/>
              </a:buClr>
              <a:buSzPts val="1200"/>
              <a:buFont typeface="DM Sans"/>
              <a:buChar char="✓"/>
            </a:pPr>
            <a:r>
              <a:rPr lang="es" sz="1200" u="sng">
                <a:solidFill>
                  <a:schemeClr val="hlink"/>
                </a:solidFill>
                <a:latin typeface="DM Sans"/>
                <a:ea typeface="DM Sans"/>
                <a:cs typeface="DM Sans"/>
                <a:sym typeface="DM Sans"/>
                <a:hlinkClick/>
              </a:rPr>
              <a:t>Describe your dream workplace</a:t>
            </a:r>
            <a:endParaRPr sz="1200">
              <a:solidFill>
                <a:schemeClr val="lt2"/>
              </a:solidFill>
              <a:latin typeface="DM Sans"/>
              <a:ea typeface="DM Sans"/>
              <a:cs typeface="DM Sans"/>
              <a:sym typeface="DM Sans"/>
            </a:endParaRPr>
          </a:p>
        </p:txBody>
      </p:sp>
      <p:sp>
        <p:nvSpPr>
          <p:cNvPr id="144" name="Google Shape;144;p44"/>
          <p:cNvSpPr txBox="1"/>
          <p:nvPr/>
        </p:nvSpPr>
        <p:spPr>
          <a:xfrm>
            <a:off x="1702925" y="2493025"/>
            <a:ext cx="2464800" cy="1806000"/>
          </a:xfrm>
          <a:prstGeom prst="rect">
            <a:avLst/>
          </a:prstGeom>
          <a:noFill/>
          <a:ln>
            <a:noFill/>
          </a:ln>
        </p:spPr>
        <p:txBody>
          <a:bodyPr anchorCtr="0" anchor="t" bIns="91425" lIns="91425" spcFirstLastPara="1" rIns="91425" wrap="square" tIns="91425">
            <a:spAutoFit/>
          </a:bodyPr>
          <a:lstStyle/>
          <a:p>
            <a:pPr indent="-304800" lvl="0" marL="457200" marR="0" rtl="0" algn="l">
              <a:lnSpc>
                <a:spcPct val="100000"/>
              </a:lnSpc>
              <a:spcBef>
                <a:spcPts val="1000"/>
              </a:spcBef>
              <a:spcAft>
                <a:spcPts val="0"/>
              </a:spcAft>
              <a:buClr>
                <a:schemeClr val="accent6"/>
              </a:buClr>
              <a:buSzPts val="1200"/>
              <a:buFont typeface="DM Sans"/>
              <a:buChar char="✓"/>
            </a:pPr>
            <a:r>
              <a:rPr lang="es" sz="1200">
                <a:solidFill>
                  <a:srgbClr val="EEEEEE"/>
                </a:solidFill>
                <a:latin typeface="DM Sans"/>
                <a:ea typeface="DM Sans"/>
                <a:cs typeface="DM Sans"/>
                <a:sym typeface="DM Sans"/>
              </a:rPr>
              <a:t>Dream workplaces</a:t>
            </a:r>
            <a:endParaRPr sz="1200">
              <a:solidFill>
                <a:srgbClr val="EEEEEE"/>
              </a:solidFill>
              <a:latin typeface="DM Sans"/>
              <a:ea typeface="DM Sans"/>
              <a:cs typeface="DM Sans"/>
              <a:sym typeface="DM Sans"/>
            </a:endParaRPr>
          </a:p>
          <a:p>
            <a:pPr indent="-304800" lvl="0" marL="457200" marR="0" rtl="0" algn="l">
              <a:lnSpc>
                <a:spcPct val="100000"/>
              </a:lnSpc>
              <a:spcBef>
                <a:spcPts val="1000"/>
              </a:spcBef>
              <a:spcAft>
                <a:spcPts val="0"/>
              </a:spcAft>
              <a:buClr>
                <a:schemeClr val="accent6"/>
              </a:buClr>
              <a:buSzPts val="1200"/>
              <a:buFont typeface="DM Sans"/>
              <a:buChar char="✓"/>
            </a:pPr>
            <a:r>
              <a:rPr lang="es" sz="1200">
                <a:solidFill>
                  <a:srgbClr val="EEEEEE"/>
                </a:solidFill>
                <a:latin typeface="DM Sans"/>
                <a:ea typeface="DM Sans"/>
                <a:cs typeface="DM Sans"/>
                <a:sym typeface="DM Sans"/>
              </a:rPr>
              <a:t>Describing places</a:t>
            </a:r>
            <a:endParaRPr sz="1200">
              <a:solidFill>
                <a:srgbClr val="EEEEEE"/>
              </a:solidFill>
              <a:latin typeface="DM Sans"/>
              <a:ea typeface="DM Sans"/>
              <a:cs typeface="DM Sans"/>
              <a:sym typeface="DM Sans"/>
            </a:endParaRPr>
          </a:p>
          <a:p>
            <a:pPr indent="-304800" lvl="0" marL="457200" marR="0" rtl="0" algn="l">
              <a:lnSpc>
                <a:spcPct val="100000"/>
              </a:lnSpc>
              <a:spcBef>
                <a:spcPts val="1000"/>
              </a:spcBef>
              <a:spcAft>
                <a:spcPts val="0"/>
              </a:spcAft>
              <a:buClr>
                <a:schemeClr val="accent6"/>
              </a:buClr>
              <a:buSzPts val="1200"/>
              <a:buFont typeface="DM Sans"/>
              <a:buChar char="✓"/>
            </a:pPr>
            <a:r>
              <a:rPr lang="es" sz="1200">
                <a:solidFill>
                  <a:srgbClr val="EEEEEE"/>
                </a:solidFill>
                <a:latin typeface="DM Sans"/>
                <a:ea typeface="DM Sans"/>
                <a:cs typeface="DM Sans"/>
                <a:sym typeface="DM Sans"/>
              </a:rPr>
              <a:t>Language focus</a:t>
            </a:r>
            <a:endParaRPr sz="1200">
              <a:solidFill>
                <a:srgbClr val="EEEEEE"/>
              </a:solidFill>
              <a:latin typeface="DM Sans"/>
              <a:ea typeface="DM Sans"/>
              <a:cs typeface="DM Sans"/>
              <a:sym typeface="DM Sans"/>
            </a:endParaRPr>
          </a:p>
          <a:p>
            <a:pPr indent="-304800" lvl="0" marL="457200" marR="0" rtl="0" algn="l">
              <a:lnSpc>
                <a:spcPct val="100000"/>
              </a:lnSpc>
              <a:spcBef>
                <a:spcPts val="1000"/>
              </a:spcBef>
              <a:spcAft>
                <a:spcPts val="0"/>
              </a:spcAft>
              <a:buClr>
                <a:schemeClr val="accent6"/>
              </a:buClr>
              <a:buSzPts val="1200"/>
              <a:buFont typeface="DM Sans"/>
              <a:buChar char="✓"/>
            </a:pPr>
            <a:r>
              <a:rPr lang="es" sz="1200">
                <a:solidFill>
                  <a:srgbClr val="EEEEEE"/>
                </a:solidFill>
                <a:latin typeface="DM Sans"/>
                <a:ea typeface="DM Sans"/>
                <a:cs typeface="DM Sans"/>
                <a:sym typeface="DM Sans"/>
              </a:rPr>
              <a:t>Video about Samsung’s Headquarters</a:t>
            </a:r>
            <a:endParaRPr sz="1200">
              <a:solidFill>
                <a:srgbClr val="EEEEEE"/>
              </a:solidFill>
              <a:latin typeface="DM Sans"/>
              <a:ea typeface="DM Sans"/>
              <a:cs typeface="DM Sans"/>
              <a:sym typeface="DM Sans"/>
            </a:endParaRPr>
          </a:p>
          <a:p>
            <a:pPr indent="-304800" lvl="0" marL="457200" marR="0" rtl="0" algn="l">
              <a:lnSpc>
                <a:spcPct val="100000"/>
              </a:lnSpc>
              <a:spcBef>
                <a:spcPts val="1000"/>
              </a:spcBef>
              <a:spcAft>
                <a:spcPts val="1000"/>
              </a:spcAft>
              <a:buClr>
                <a:schemeClr val="accent6"/>
              </a:buClr>
              <a:buSzPts val="1200"/>
              <a:buFont typeface="DM Sans"/>
              <a:buChar char="✓"/>
            </a:pPr>
            <a:r>
              <a:rPr lang="es" sz="1200">
                <a:solidFill>
                  <a:srgbClr val="EEEEEE"/>
                </a:solidFill>
                <a:latin typeface="DM Sans"/>
                <a:ea typeface="DM Sans"/>
                <a:cs typeface="DM Sans"/>
                <a:sym typeface="DM Sans"/>
              </a:rPr>
              <a:t>Listening comprehensio</a:t>
            </a:r>
            <a:r>
              <a:rPr lang="es" sz="1200">
                <a:solidFill>
                  <a:schemeClr val="lt2"/>
                </a:solidFill>
                <a:latin typeface="DM Sans"/>
                <a:ea typeface="DM Sans"/>
                <a:cs typeface="DM Sans"/>
                <a:sym typeface="DM Sans"/>
              </a:rPr>
              <a:t>n</a:t>
            </a:r>
            <a:endParaRPr sz="1200">
              <a:solidFill>
                <a:schemeClr val="lt2"/>
              </a:solidFill>
              <a:latin typeface="DM Sans"/>
              <a:ea typeface="DM Sans"/>
              <a:cs typeface="DM Sans"/>
              <a:sym typeface="DM Sans"/>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6" name="Shape 546"/>
        <p:cNvGrpSpPr/>
        <p:nvPr/>
      </p:nvGrpSpPr>
      <p:grpSpPr>
        <a:xfrm>
          <a:off x="0" y="0"/>
          <a:ext cx="0" cy="0"/>
          <a:chOff x="0" y="0"/>
          <a:chExt cx="0" cy="0"/>
        </a:xfrm>
      </p:grpSpPr>
      <p:sp>
        <p:nvSpPr>
          <p:cNvPr id="547" name="Google Shape;547;p80"/>
          <p:cNvSpPr txBox="1"/>
          <p:nvPr/>
        </p:nvSpPr>
        <p:spPr>
          <a:xfrm>
            <a:off x="1705500" y="372125"/>
            <a:ext cx="7438500" cy="627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3200">
                <a:solidFill>
                  <a:schemeClr val="dk1"/>
                </a:solidFill>
                <a:latin typeface="DM Sans"/>
                <a:ea typeface="DM Sans"/>
                <a:cs typeface="DM Sans"/>
                <a:sym typeface="DM Sans"/>
              </a:rPr>
              <a:t>Let’s revise these topics! </a:t>
            </a:r>
            <a:endParaRPr b="1" i="0" sz="3200" u="none" cap="none" strike="noStrike">
              <a:solidFill>
                <a:schemeClr val="dk1"/>
              </a:solidFill>
              <a:latin typeface="DM Sans"/>
              <a:ea typeface="DM Sans"/>
              <a:cs typeface="DM Sans"/>
              <a:sym typeface="DM Sans"/>
            </a:endParaRPr>
          </a:p>
        </p:txBody>
      </p:sp>
      <p:grpSp>
        <p:nvGrpSpPr>
          <p:cNvPr id="548" name="Google Shape;548;p80"/>
          <p:cNvGrpSpPr/>
          <p:nvPr/>
        </p:nvGrpSpPr>
        <p:grpSpPr>
          <a:xfrm>
            <a:off x="1080197" y="1425900"/>
            <a:ext cx="2026170" cy="392400"/>
            <a:chOff x="1080150" y="1345925"/>
            <a:chExt cx="1858872" cy="392400"/>
          </a:xfrm>
        </p:grpSpPr>
        <p:sp>
          <p:nvSpPr>
            <p:cNvPr id="549" name="Google Shape;549;p80"/>
            <p:cNvSpPr/>
            <p:nvPr/>
          </p:nvSpPr>
          <p:spPr>
            <a:xfrm>
              <a:off x="1080150" y="1345925"/>
              <a:ext cx="1649400" cy="392400"/>
            </a:xfrm>
            <a:prstGeom prst="roundRect">
              <a:avLst>
                <a:gd fmla="val 16667" name="adj"/>
              </a:avLst>
            </a:prstGeom>
            <a:solidFill>
              <a:srgbClr val="EAFF6A"/>
            </a:solidFill>
            <a:ln cap="flat" cmpd="sng" w="9525">
              <a:solidFill>
                <a:srgbClr val="EAFF6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50"/>
                <a:buFont typeface="Arial"/>
                <a:buNone/>
              </a:pPr>
              <a:r>
                <a:t/>
              </a:r>
              <a:endParaRPr b="1" i="0" sz="1350" u="none" cap="none" strike="noStrike">
                <a:solidFill>
                  <a:srgbClr val="000000"/>
                </a:solidFill>
                <a:latin typeface="DM Sans"/>
                <a:ea typeface="DM Sans"/>
                <a:cs typeface="DM Sans"/>
                <a:sym typeface="DM Sans"/>
              </a:endParaRPr>
            </a:p>
          </p:txBody>
        </p:sp>
        <p:sp>
          <p:nvSpPr>
            <p:cNvPr id="550" name="Google Shape;550;p80"/>
            <p:cNvSpPr txBox="1"/>
            <p:nvPr/>
          </p:nvSpPr>
          <p:spPr>
            <a:xfrm>
              <a:off x="1155222" y="1345925"/>
              <a:ext cx="1783800" cy="392400"/>
            </a:xfrm>
            <a:prstGeom prst="rect">
              <a:avLst/>
            </a:prstGeom>
            <a:solidFill>
              <a:srgbClr val="EAFF6A"/>
            </a:solidFill>
            <a:ln cap="flat" cmpd="sng" w="9525">
              <a:solidFill>
                <a:srgbClr val="EAFF6A"/>
              </a:solidFill>
              <a:prstDash val="solid"/>
              <a:round/>
              <a:headEnd len="sm" w="sm" type="none"/>
              <a:tailEnd len="sm" w="sm" type="none"/>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1" lang="es" sz="1350">
                  <a:latin typeface="DM Sans"/>
                  <a:ea typeface="DM Sans"/>
                  <a:cs typeface="DM Sans"/>
                  <a:sym typeface="DM Sans"/>
                </a:rPr>
                <a:t>silent/noisy places</a:t>
              </a:r>
              <a:endParaRPr b="1" i="0" sz="1350" u="none" cap="none" strike="noStrike">
                <a:solidFill>
                  <a:srgbClr val="000000"/>
                </a:solidFill>
                <a:latin typeface="DM Sans"/>
                <a:ea typeface="DM Sans"/>
                <a:cs typeface="DM Sans"/>
                <a:sym typeface="DM Sans"/>
              </a:endParaRPr>
            </a:p>
          </p:txBody>
        </p:sp>
      </p:grpSp>
      <p:grpSp>
        <p:nvGrpSpPr>
          <p:cNvPr id="551" name="Google Shape;551;p80"/>
          <p:cNvGrpSpPr/>
          <p:nvPr/>
        </p:nvGrpSpPr>
        <p:grpSpPr>
          <a:xfrm>
            <a:off x="5692139" y="1338500"/>
            <a:ext cx="2317778" cy="479812"/>
            <a:chOff x="1252049" y="-4494379"/>
            <a:chExt cx="2792840" cy="1131900"/>
          </a:xfrm>
        </p:grpSpPr>
        <p:sp>
          <p:nvSpPr>
            <p:cNvPr id="552" name="Google Shape;552;p80"/>
            <p:cNvSpPr/>
            <p:nvPr/>
          </p:nvSpPr>
          <p:spPr>
            <a:xfrm>
              <a:off x="1252049" y="-4494379"/>
              <a:ext cx="2547000" cy="1131900"/>
            </a:xfrm>
            <a:prstGeom prst="roundRect">
              <a:avLst>
                <a:gd fmla="val 16667" name="adj"/>
              </a:avLst>
            </a:prstGeom>
            <a:solidFill>
              <a:srgbClr val="EAFF6A"/>
            </a:solidFill>
            <a:ln cap="flat" cmpd="sng" w="9525">
              <a:solidFill>
                <a:srgbClr val="EAFF6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50"/>
                <a:buFont typeface="Arial"/>
                <a:buNone/>
              </a:pPr>
              <a:r>
                <a:t/>
              </a:r>
              <a:endParaRPr b="1" i="0" sz="1350" u="none" cap="none" strike="noStrike">
                <a:solidFill>
                  <a:srgbClr val="000000"/>
                </a:solidFill>
                <a:latin typeface="DM Sans"/>
                <a:ea typeface="DM Sans"/>
                <a:cs typeface="DM Sans"/>
                <a:sym typeface="DM Sans"/>
              </a:endParaRPr>
            </a:p>
          </p:txBody>
        </p:sp>
        <p:sp>
          <p:nvSpPr>
            <p:cNvPr id="553" name="Google Shape;553;p80"/>
            <p:cNvSpPr txBox="1"/>
            <p:nvPr/>
          </p:nvSpPr>
          <p:spPr>
            <a:xfrm>
              <a:off x="1268390" y="-4455514"/>
              <a:ext cx="2776500" cy="925800"/>
            </a:xfrm>
            <a:prstGeom prst="rect">
              <a:avLst/>
            </a:prstGeom>
            <a:solidFill>
              <a:srgbClr val="EAFF6A"/>
            </a:solidFill>
            <a:ln cap="flat" cmpd="sng" w="9525">
              <a:solidFill>
                <a:srgbClr val="EAFF6A"/>
              </a:solidFill>
              <a:prstDash val="solid"/>
              <a:round/>
              <a:headEnd len="sm" w="sm" type="none"/>
              <a:tailEnd len="sm" w="sm" type="none"/>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1" lang="es" sz="1350">
                  <a:latin typeface="DM Sans"/>
                  <a:ea typeface="DM Sans"/>
                  <a:cs typeface="DM Sans"/>
                  <a:sym typeface="DM Sans"/>
                </a:rPr>
                <a:t>being alone/with others</a:t>
              </a:r>
              <a:endParaRPr b="1" i="0" sz="1350" u="none" cap="none" strike="noStrike">
                <a:solidFill>
                  <a:srgbClr val="000000"/>
                </a:solidFill>
                <a:latin typeface="DM Sans"/>
                <a:ea typeface="DM Sans"/>
                <a:cs typeface="DM Sans"/>
                <a:sym typeface="DM Sans"/>
              </a:endParaRPr>
            </a:p>
          </p:txBody>
        </p:sp>
      </p:grpSp>
      <p:grpSp>
        <p:nvGrpSpPr>
          <p:cNvPr id="554" name="Google Shape;554;p80"/>
          <p:cNvGrpSpPr/>
          <p:nvPr/>
        </p:nvGrpSpPr>
        <p:grpSpPr>
          <a:xfrm>
            <a:off x="820180" y="3314226"/>
            <a:ext cx="2106990" cy="446874"/>
            <a:chOff x="371512" y="-388722"/>
            <a:chExt cx="2732092" cy="629400"/>
          </a:xfrm>
        </p:grpSpPr>
        <p:sp>
          <p:nvSpPr>
            <p:cNvPr id="555" name="Google Shape;555;p80"/>
            <p:cNvSpPr/>
            <p:nvPr/>
          </p:nvSpPr>
          <p:spPr>
            <a:xfrm>
              <a:off x="371512" y="-388722"/>
              <a:ext cx="2404800" cy="629400"/>
            </a:xfrm>
            <a:prstGeom prst="roundRect">
              <a:avLst>
                <a:gd fmla="val 16667" name="adj"/>
              </a:avLst>
            </a:prstGeom>
            <a:solidFill>
              <a:srgbClr val="EAFF6A"/>
            </a:solidFill>
            <a:ln cap="flat" cmpd="sng" w="9525">
              <a:solidFill>
                <a:srgbClr val="EAFF6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50"/>
                <a:buFont typeface="Arial"/>
                <a:buNone/>
              </a:pPr>
              <a:r>
                <a:t/>
              </a:r>
              <a:endParaRPr b="1" i="0" sz="1350" u="none" cap="none" strike="noStrike">
                <a:solidFill>
                  <a:srgbClr val="000000"/>
                </a:solidFill>
                <a:latin typeface="DM Sans"/>
                <a:ea typeface="DM Sans"/>
                <a:cs typeface="DM Sans"/>
                <a:sym typeface="DM Sans"/>
              </a:endParaRPr>
            </a:p>
          </p:txBody>
        </p:sp>
        <p:sp>
          <p:nvSpPr>
            <p:cNvPr id="556" name="Google Shape;556;p80"/>
            <p:cNvSpPr txBox="1"/>
            <p:nvPr/>
          </p:nvSpPr>
          <p:spPr>
            <a:xfrm>
              <a:off x="460004" y="-350308"/>
              <a:ext cx="2643600" cy="552900"/>
            </a:xfrm>
            <a:prstGeom prst="rect">
              <a:avLst/>
            </a:prstGeom>
            <a:solidFill>
              <a:srgbClr val="EAFF6A"/>
            </a:solidFill>
            <a:ln cap="flat" cmpd="sng" w="9525">
              <a:solidFill>
                <a:srgbClr val="EAFF6A"/>
              </a:solidFill>
              <a:prstDash val="solid"/>
              <a:round/>
              <a:headEnd len="sm" w="sm" type="none"/>
              <a:tailEnd len="sm" w="sm" type="none"/>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1" lang="es" sz="1350">
                  <a:latin typeface="DM Sans"/>
                  <a:ea typeface="DM Sans"/>
                  <a:cs typeface="DM Sans"/>
                  <a:sym typeface="DM Sans"/>
                </a:rPr>
                <a:t>Workplace amenities</a:t>
              </a:r>
              <a:endParaRPr b="1" i="0" sz="1350" u="none" cap="none" strike="noStrike">
                <a:solidFill>
                  <a:srgbClr val="000000"/>
                </a:solidFill>
                <a:latin typeface="DM Sans"/>
                <a:ea typeface="DM Sans"/>
                <a:cs typeface="DM Sans"/>
                <a:sym typeface="DM Sans"/>
              </a:endParaRPr>
            </a:p>
          </p:txBody>
        </p:sp>
      </p:grpSp>
      <p:grpSp>
        <p:nvGrpSpPr>
          <p:cNvPr id="557" name="Google Shape;557;p80"/>
          <p:cNvGrpSpPr/>
          <p:nvPr/>
        </p:nvGrpSpPr>
        <p:grpSpPr>
          <a:xfrm>
            <a:off x="5878893" y="3623696"/>
            <a:ext cx="2505476" cy="446874"/>
            <a:chOff x="371512" y="-388722"/>
            <a:chExt cx="2669375" cy="629400"/>
          </a:xfrm>
        </p:grpSpPr>
        <p:sp>
          <p:nvSpPr>
            <p:cNvPr id="558" name="Google Shape;558;p80"/>
            <p:cNvSpPr/>
            <p:nvPr/>
          </p:nvSpPr>
          <p:spPr>
            <a:xfrm>
              <a:off x="371512" y="-388722"/>
              <a:ext cx="2404800" cy="629400"/>
            </a:xfrm>
            <a:prstGeom prst="roundRect">
              <a:avLst>
                <a:gd fmla="val 16667" name="adj"/>
              </a:avLst>
            </a:prstGeom>
            <a:solidFill>
              <a:srgbClr val="EAFF6A"/>
            </a:solidFill>
            <a:ln cap="flat" cmpd="sng" w="9525">
              <a:solidFill>
                <a:srgbClr val="EAFF6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50"/>
                <a:buFont typeface="Arial"/>
                <a:buNone/>
              </a:pPr>
              <a:r>
                <a:t/>
              </a:r>
              <a:endParaRPr b="1" i="0" sz="1350" u="none" cap="none" strike="noStrike">
                <a:solidFill>
                  <a:srgbClr val="000000"/>
                </a:solidFill>
                <a:latin typeface="DM Sans"/>
                <a:ea typeface="DM Sans"/>
                <a:cs typeface="DM Sans"/>
                <a:sym typeface="DM Sans"/>
              </a:endParaRPr>
            </a:p>
          </p:txBody>
        </p:sp>
        <p:sp>
          <p:nvSpPr>
            <p:cNvPr id="559" name="Google Shape;559;p80"/>
            <p:cNvSpPr txBox="1"/>
            <p:nvPr/>
          </p:nvSpPr>
          <p:spPr>
            <a:xfrm>
              <a:off x="459987" y="-350343"/>
              <a:ext cx="2580900" cy="552900"/>
            </a:xfrm>
            <a:prstGeom prst="rect">
              <a:avLst/>
            </a:prstGeom>
            <a:solidFill>
              <a:srgbClr val="EAFF6A"/>
            </a:solidFill>
            <a:ln cap="flat" cmpd="sng" w="9525">
              <a:solidFill>
                <a:srgbClr val="EAFF6A"/>
              </a:solidFill>
              <a:prstDash val="solid"/>
              <a:round/>
              <a:headEnd len="sm" w="sm" type="none"/>
              <a:tailEnd len="sm" w="sm" type="none"/>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1" lang="es" sz="1350">
                  <a:latin typeface="DM Sans"/>
                  <a:ea typeface="DM Sans"/>
                  <a:cs typeface="DM Sans"/>
                  <a:sym typeface="DM Sans"/>
                </a:rPr>
                <a:t>Places in your town/city</a:t>
              </a:r>
              <a:endParaRPr b="1" i="0" sz="1350" u="none" cap="none" strike="noStrike">
                <a:solidFill>
                  <a:srgbClr val="000000"/>
                </a:solidFill>
                <a:latin typeface="DM Sans"/>
                <a:ea typeface="DM Sans"/>
                <a:cs typeface="DM Sans"/>
                <a:sym typeface="DM Sans"/>
              </a:endParaRPr>
            </a:p>
          </p:txBody>
        </p:sp>
      </p:grpSp>
      <p:grpSp>
        <p:nvGrpSpPr>
          <p:cNvPr id="560" name="Google Shape;560;p80"/>
          <p:cNvGrpSpPr/>
          <p:nvPr/>
        </p:nvGrpSpPr>
        <p:grpSpPr>
          <a:xfrm>
            <a:off x="3343737" y="2262780"/>
            <a:ext cx="1650535" cy="629461"/>
            <a:chOff x="343801" y="-388729"/>
            <a:chExt cx="2990100" cy="825740"/>
          </a:xfrm>
        </p:grpSpPr>
        <p:sp>
          <p:nvSpPr>
            <p:cNvPr id="561" name="Google Shape;561;p80"/>
            <p:cNvSpPr/>
            <p:nvPr/>
          </p:nvSpPr>
          <p:spPr>
            <a:xfrm>
              <a:off x="371504" y="-388729"/>
              <a:ext cx="2888400" cy="629400"/>
            </a:xfrm>
            <a:prstGeom prst="roundRect">
              <a:avLst>
                <a:gd fmla="val 16667" name="adj"/>
              </a:avLst>
            </a:prstGeom>
            <a:solidFill>
              <a:srgbClr val="EAFF6A"/>
            </a:solidFill>
            <a:ln cap="flat" cmpd="sng" w="9525">
              <a:solidFill>
                <a:srgbClr val="EAFF6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50"/>
                <a:buFont typeface="Arial"/>
                <a:buNone/>
              </a:pPr>
              <a:r>
                <a:t/>
              </a:r>
              <a:endParaRPr b="1" i="0" sz="1350" u="none" cap="none" strike="noStrike">
                <a:solidFill>
                  <a:srgbClr val="000000"/>
                </a:solidFill>
                <a:latin typeface="DM Sans"/>
                <a:ea typeface="DM Sans"/>
                <a:cs typeface="DM Sans"/>
                <a:sym typeface="DM Sans"/>
              </a:endParaRPr>
            </a:p>
          </p:txBody>
        </p:sp>
        <p:sp>
          <p:nvSpPr>
            <p:cNvPr id="562" name="Google Shape;562;p80"/>
            <p:cNvSpPr txBox="1"/>
            <p:nvPr/>
          </p:nvSpPr>
          <p:spPr>
            <a:xfrm>
              <a:off x="343801" y="-350490"/>
              <a:ext cx="2990100" cy="787500"/>
            </a:xfrm>
            <a:prstGeom prst="rect">
              <a:avLst/>
            </a:prstGeom>
            <a:solidFill>
              <a:srgbClr val="EAFF6A"/>
            </a:solidFill>
            <a:ln cap="flat" cmpd="sng" w="9525">
              <a:solidFill>
                <a:srgbClr val="EAFF6A"/>
              </a:solidFill>
              <a:prstDash val="solid"/>
              <a:round/>
              <a:headEnd len="sm" w="sm" type="none"/>
              <a:tailEnd len="sm" w="sm" type="none"/>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1" lang="es" sz="1350">
                  <a:latin typeface="DM Sans"/>
                  <a:ea typeface="DM Sans"/>
                  <a:cs typeface="DM Sans"/>
                  <a:sym typeface="DM Sans"/>
                </a:rPr>
                <a:t>How do you spend breaks?</a:t>
              </a:r>
              <a:endParaRPr b="1" i="0" sz="1350" u="none" cap="none" strike="noStrike">
                <a:solidFill>
                  <a:srgbClr val="000000"/>
                </a:solidFill>
                <a:latin typeface="DM Sans"/>
                <a:ea typeface="DM Sans"/>
                <a:cs typeface="DM Sans"/>
                <a:sym typeface="DM Sans"/>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5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6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5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5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6" name="Shape 566"/>
        <p:cNvGrpSpPr/>
        <p:nvPr/>
      </p:nvGrpSpPr>
      <p:grpSpPr>
        <a:xfrm>
          <a:off x="0" y="0"/>
          <a:ext cx="0" cy="0"/>
          <a:chOff x="0" y="0"/>
          <a:chExt cx="0" cy="0"/>
        </a:xfrm>
      </p:grpSpPr>
      <p:grpSp>
        <p:nvGrpSpPr>
          <p:cNvPr id="567" name="Google Shape;567;p81"/>
          <p:cNvGrpSpPr/>
          <p:nvPr/>
        </p:nvGrpSpPr>
        <p:grpSpPr>
          <a:xfrm>
            <a:off x="501452" y="483061"/>
            <a:ext cx="401518" cy="401518"/>
            <a:chOff x="974706" y="2467173"/>
            <a:chExt cx="738900" cy="738900"/>
          </a:xfrm>
        </p:grpSpPr>
        <p:sp>
          <p:nvSpPr>
            <p:cNvPr id="568" name="Google Shape;568;p81"/>
            <p:cNvSpPr/>
            <p:nvPr/>
          </p:nvSpPr>
          <p:spPr>
            <a:xfrm>
              <a:off x="974706" y="2467173"/>
              <a:ext cx="738900" cy="7389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69" name="Google Shape;569;p81" title="ícono de actividad en clase"/>
            <p:cNvPicPr preferRelativeResize="0"/>
            <p:nvPr/>
          </p:nvPicPr>
          <p:blipFill>
            <a:blip r:embed="rId3">
              <a:alphaModFix/>
            </a:blip>
            <a:stretch>
              <a:fillRect/>
            </a:stretch>
          </p:blipFill>
          <p:spPr>
            <a:xfrm>
              <a:off x="1109750" y="2610275"/>
              <a:ext cx="452650" cy="452650"/>
            </a:xfrm>
            <a:prstGeom prst="rect">
              <a:avLst/>
            </a:prstGeom>
            <a:noFill/>
            <a:ln>
              <a:noFill/>
            </a:ln>
          </p:spPr>
        </p:pic>
      </p:grpSp>
      <p:sp>
        <p:nvSpPr>
          <p:cNvPr id="570" name="Google Shape;570;p81"/>
          <p:cNvSpPr txBox="1"/>
          <p:nvPr/>
        </p:nvSpPr>
        <p:spPr>
          <a:xfrm>
            <a:off x="501450" y="1081750"/>
            <a:ext cx="6842400" cy="29553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Individual work</a:t>
            </a:r>
            <a:endParaRPr b="1" sz="4000">
              <a:solidFill>
                <a:schemeClr val="dk1"/>
              </a:solidFill>
              <a:latin typeface="DM Sans"/>
              <a:ea typeface="DM Sans"/>
              <a:cs typeface="DM Sans"/>
              <a:sym typeface="DM Sans"/>
            </a:endParaRPr>
          </a:p>
          <a:p>
            <a:pPr indent="0" lvl="0" marL="0" rtl="0" algn="l">
              <a:lnSpc>
                <a:spcPct val="90000"/>
              </a:lnSpc>
              <a:spcBef>
                <a:spcPts val="0"/>
              </a:spcBef>
              <a:spcAft>
                <a:spcPts val="0"/>
              </a:spcAft>
              <a:buNone/>
            </a:pPr>
            <a:r>
              <a:t/>
            </a:r>
            <a:endParaRPr b="1" sz="4000">
              <a:solidFill>
                <a:schemeClr val="dk1"/>
              </a:solidFill>
              <a:latin typeface="DM Sans"/>
              <a:ea typeface="DM Sans"/>
              <a:cs typeface="DM Sans"/>
              <a:sym typeface="DM Sans"/>
            </a:endParaRPr>
          </a:p>
          <a:p>
            <a:pPr indent="0" lvl="0" marL="0" rtl="0" algn="l">
              <a:lnSpc>
                <a:spcPct val="90000"/>
              </a:lnSpc>
              <a:spcBef>
                <a:spcPts val="0"/>
              </a:spcBef>
              <a:spcAft>
                <a:spcPts val="0"/>
              </a:spcAft>
              <a:buNone/>
            </a:pPr>
            <a:r>
              <a:t/>
            </a:r>
            <a:endParaRPr b="1" sz="4000">
              <a:solidFill>
                <a:schemeClr val="dk1"/>
              </a:solidFill>
              <a:latin typeface="DM Sans"/>
              <a:ea typeface="DM Sans"/>
              <a:cs typeface="DM Sans"/>
              <a:sym typeface="DM Sans"/>
            </a:endParaRPr>
          </a:p>
          <a:p>
            <a:pPr indent="0" lvl="0" marL="0" rtl="0" algn="l">
              <a:lnSpc>
                <a:spcPct val="90000"/>
              </a:lnSpc>
              <a:spcBef>
                <a:spcPts val="0"/>
              </a:spcBef>
              <a:spcAft>
                <a:spcPts val="0"/>
              </a:spcAft>
              <a:buNone/>
            </a:pPr>
            <a:r>
              <a:t/>
            </a:r>
            <a:endParaRPr b="1" sz="4000">
              <a:solidFill>
                <a:schemeClr val="dk1"/>
              </a:solidFill>
              <a:latin typeface="DM Sans"/>
              <a:ea typeface="DM Sans"/>
              <a:cs typeface="DM Sans"/>
              <a:sym typeface="DM Sans"/>
            </a:endParaRPr>
          </a:p>
          <a:p>
            <a:pPr indent="0" lvl="0" marL="0" rtl="0" algn="l">
              <a:lnSpc>
                <a:spcPct val="90000"/>
              </a:lnSpc>
              <a:spcBef>
                <a:spcPts val="0"/>
              </a:spcBef>
              <a:spcAft>
                <a:spcPts val="0"/>
              </a:spcAft>
              <a:buNone/>
            </a:pPr>
            <a:r>
              <a:t/>
            </a:r>
            <a:endParaRPr b="1" sz="4000">
              <a:solidFill>
                <a:schemeClr val="dk1"/>
              </a:solidFill>
              <a:latin typeface="DM Sans"/>
              <a:ea typeface="DM Sans"/>
              <a:cs typeface="DM Sans"/>
              <a:sym typeface="DM Sans"/>
            </a:endParaRPr>
          </a:p>
        </p:txBody>
      </p:sp>
      <p:pic>
        <p:nvPicPr>
          <p:cNvPr id="571" name="Google Shape;571;p81"/>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572" name="Google Shape;572;p81"/>
          <p:cNvSpPr txBox="1"/>
          <p:nvPr/>
        </p:nvSpPr>
        <p:spPr>
          <a:xfrm>
            <a:off x="549525" y="2682600"/>
            <a:ext cx="7592400" cy="184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s" sz="1350">
                <a:solidFill>
                  <a:schemeClr val="dk1"/>
                </a:solidFill>
                <a:latin typeface="DM Sans"/>
                <a:ea typeface="DM Sans"/>
                <a:cs typeface="DM Sans"/>
                <a:sym typeface="DM Sans"/>
              </a:rPr>
              <a:t>Description of the activity. </a:t>
            </a:r>
            <a:endParaRPr b="1" sz="1350">
              <a:solidFill>
                <a:schemeClr val="dk1"/>
              </a:solidFill>
              <a:latin typeface="DM Sans"/>
              <a:ea typeface="DM Sans"/>
              <a:cs typeface="DM Sans"/>
              <a:sym typeface="DM Sans"/>
            </a:endParaRPr>
          </a:p>
          <a:p>
            <a:pPr indent="0" lvl="0" marL="0" rtl="0" algn="l">
              <a:spcBef>
                <a:spcPts val="0"/>
              </a:spcBef>
              <a:spcAft>
                <a:spcPts val="0"/>
              </a:spcAft>
              <a:buNone/>
            </a:pPr>
            <a:r>
              <a:t/>
            </a:r>
            <a:endParaRPr b="1" sz="1350">
              <a:latin typeface="DM Sans"/>
              <a:ea typeface="DM Sans"/>
              <a:cs typeface="DM Sans"/>
              <a:sym typeface="DM Sans"/>
            </a:endParaRPr>
          </a:p>
          <a:p>
            <a:pPr indent="0" lvl="0" marL="0" rtl="0" algn="l">
              <a:spcBef>
                <a:spcPts val="0"/>
              </a:spcBef>
              <a:spcAft>
                <a:spcPts val="0"/>
              </a:spcAft>
              <a:buNone/>
            </a:pPr>
            <a:r>
              <a:rPr lang="es" sz="1350">
                <a:latin typeface="DM Sans"/>
                <a:ea typeface="DM Sans"/>
                <a:cs typeface="DM Sans"/>
                <a:sym typeface="DM Sans"/>
              </a:rPr>
              <a:t>Use this time before the break to complete your work individually and get ready for your oral presentations.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sp>
        <p:nvSpPr>
          <p:cNvPr id="573" name="Google Shape;573;p81"/>
          <p:cNvSpPr txBox="1"/>
          <p:nvPr/>
        </p:nvSpPr>
        <p:spPr>
          <a:xfrm>
            <a:off x="930550" y="468275"/>
            <a:ext cx="2461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dk1"/>
                </a:solidFill>
                <a:latin typeface="DM Sans"/>
                <a:ea typeface="DM Sans"/>
                <a:cs typeface="DM Sans"/>
                <a:sym typeface="DM Sans"/>
              </a:rPr>
              <a:t>STEP 1 - PART II</a:t>
            </a:r>
            <a:endParaRPr>
              <a:latin typeface="DM Sans"/>
              <a:ea typeface="DM Sans"/>
              <a:cs typeface="DM Sans"/>
              <a:sym typeface="DM Sans"/>
            </a:endParaRPr>
          </a:p>
        </p:txBody>
      </p:sp>
      <p:sp>
        <p:nvSpPr>
          <p:cNvPr id="574" name="Google Shape;574;p81"/>
          <p:cNvSpPr txBox="1"/>
          <p:nvPr/>
        </p:nvSpPr>
        <p:spPr>
          <a:xfrm>
            <a:off x="549525" y="4142538"/>
            <a:ext cx="71694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2000">
                <a:solidFill>
                  <a:srgbClr val="999999"/>
                </a:solidFill>
                <a:latin typeface="DM Sans"/>
                <a:ea typeface="DM Sans"/>
                <a:cs typeface="DM Sans"/>
                <a:sym typeface="DM Sans"/>
              </a:rPr>
              <a:t>Estimated time: </a:t>
            </a:r>
            <a:r>
              <a:rPr b="1" lang="es" sz="2000">
                <a:solidFill>
                  <a:srgbClr val="999999"/>
                </a:solidFill>
                <a:latin typeface="DM Sans"/>
                <a:ea typeface="DM Sans"/>
                <a:cs typeface="DM Sans"/>
                <a:sym typeface="DM Sans"/>
              </a:rPr>
              <a:t>10 minutes</a:t>
            </a:r>
            <a:endParaRPr b="1" sz="2000">
              <a:solidFill>
                <a:srgbClr val="999999"/>
              </a:solidFill>
              <a:latin typeface="DM Sans"/>
              <a:ea typeface="DM Sans"/>
              <a:cs typeface="DM Sans"/>
              <a:sym typeface="DM Sans"/>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8" name="Shape 578"/>
        <p:cNvGrpSpPr/>
        <p:nvPr/>
      </p:nvGrpSpPr>
      <p:grpSpPr>
        <a:xfrm>
          <a:off x="0" y="0"/>
          <a:ext cx="0" cy="0"/>
          <a:chOff x="0" y="0"/>
          <a:chExt cx="0" cy="0"/>
        </a:xfrm>
      </p:grpSpPr>
      <p:grpSp>
        <p:nvGrpSpPr>
          <p:cNvPr id="579" name="Google Shape;579;p82"/>
          <p:cNvGrpSpPr/>
          <p:nvPr/>
        </p:nvGrpSpPr>
        <p:grpSpPr>
          <a:xfrm>
            <a:off x="4202551" y="994261"/>
            <a:ext cx="738900" cy="738974"/>
            <a:chOff x="974706" y="2467173"/>
            <a:chExt cx="738900" cy="738900"/>
          </a:xfrm>
        </p:grpSpPr>
        <p:sp>
          <p:nvSpPr>
            <p:cNvPr id="580" name="Google Shape;580;p82"/>
            <p:cNvSpPr/>
            <p:nvPr/>
          </p:nvSpPr>
          <p:spPr>
            <a:xfrm>
              <a:off x="974706" y="2467173"/>
              <a:ext cx="738900" cy="7389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81" name="Google Shape;581;p82" title="ícono de actividad en clase"/>
            <p:cNvPicPr preferRelativeResize="0"/>
            <p:nvPr/>
          </p:nvPicPr>
          <p:blipFill>
            <a:blip r:embed="rId3">
              <a:alphaModFix/>
            </a:blip>
            <a:stretch>
              <a:fillRect/>
            </a:stretch>
          </p:blipFill>
          <p:spPr>
            <a:xfrm>
              <a:off x="1109750" y="2610275"/>
              <a:ext cx="452650" cy="452650"/>
            </a:xfrm>
            <a:prstGeom prst="rect">
              <a:avLst/>
            </a:prstGeom>
            <a:noFill/>
            <a:ln>
              <a:noFill/>
            </a:ln>
          </p:spPr>
        </p:pic>
      </p:grpSp>
      <p:sp>
        <p:nvSpPr>
          <p:cNvPr id="582" name="Google Shape;582;p82"/>
          <p:cNvSpPr txBox="1"/>
          <p:nvPr/>
        </p:nvSpPr>
        <p:spPr>
          <a:xfrm>
            <a:off x="1461300" y="19718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dk1"/>
                </a:solidFill>
                <a:latin typeface="DM Sans"/>
                <a:ea typeface="DM Sans"/>
                <a:cs typeface="DM Sans"/>
                <a:sym typeface="DM Sans"/>
              </a:rPr>
              <a:t>Step 2</a:t>
            </a:r>
            <a:endParaRPr b="1" sz="4000">
              <a:solidFill>
                <a:schemeClr val="dk1"/>
              </a:solidFill>
              <a:highlight>
                <a:srgbClr val="EAFF6A"/>
              </a:highlight>
              <a:latin typeface="DM Sans"/>
              <a:ea typeface="DM Sans"/>
              <a:cs typeface="DM Sans"/>
              <a:sym typeface="DM Sans"/>
            </a:endParaRPr>
          </a:p>
        </p:txBody>
      </p:sp>
      <p:sp>
        <p:nvSpPr>
          <p:cNvPr id="583" name="Google Shape;583;p82"/>
          <p:cNvSpPr txBox="1"/>
          <p:nvPr/>
        </p:nvSpPr>
        <p:spPr>
          <a:xfrm>
            <a:off x="987300" y="3612313"/>
            <a:ext cx="71694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2000">
                <a:solidFill>
                  <a:srgbClr val="999999"/>
                </a:solidFill>
                <a:latin typeface="DM Sans"/>
                <a:ea typeface="DM Sans"/>
                <a:cs typeface="DM Sans"/>
                <a:sym typeface="DM Sans"/>
              </a:rPr>
              <a:t>Estimated time: </a:t>
            </a:r>
            <a:r>
              <a:rPr b="1" lang="es" sz="2000">
                <a:solidFill>
                  <a:srgbClr val="999999"/>
                </a:solidFill>
                <a:latin typeface="DM Sans"/>
                <a:ea typeface="DM Sans"/>
                <a:cs typeface="DM Sans"/>
                <a:sym typeface="DM Sans"/>
              </a:rPr>
              <a:t>40 minutes</a:t>
            </a:r>
            <a:endParaRPr b="1" sz="2000">
              <a:solidFill>
                <a:srgbClr val="999999"/>
              </a:solidFill>
              <a:latin typeface="DM Sans"/>
              <a:ea typeface="DM Sans"/>
              <a:cs typeface="DM Sans"/>
              <a:sym typeface="DM Sans"/>
            </a:endParaRPr>
          </a:p>
        </p:txBody>
      </p:sp>
      <p:sp>
        <p:nvSpPr>
          <p:cNvPr id="584" name="Google Shape;584;p82"/>
          <p:cNvSpPr txBox="1"/>
          <p:nvPr/>
        </p:nvSpPr>
        <p:spPr>
          <a:xfrm>
            <a:off x="987300" y="2710713"/>
            <a:ext cx="7169400" cy="1108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2000">
                <a:solidFill>
                  <a:schemeClr val="dk2"/>
                </a:solidFill>
                <a:latin typeface="DM Sans"/>
                <a:ea typeface="DM Sans"/>
                <a:cs typeface="DM Sans"/>
                <a:sym typeface="DM Sans"/>
              </a:rPr>
              <a:t>Share your work and </a:t>
            </a:r>
            <a:endParaRPr sz="2000">
              <a:solidFill>
                <a:schemeClr val="dk2"/>
              </a:solidFill>
              <a:latin typeface="DM Sans"/>
              <a:ea typeface="DM Sans"/>
              <a:cs typeface="DM Sans"/>
              <a:sym typeface="DM Sans"/>
            </a:endParaRPr>
          </a:p>
          <a:p>
            <a:pPr indent="0" lvl="0" marL="0" rtl="0" algn="ctr">
              <a:spcBef>
                <a:spcPts val="0"/>
              </a:spcBef>
              <a:spcAft>
                <a:spcPts val="0"/>
              </a:spcAft>
              <a:buNone/>
            </a:pPr>
            <a:r>
              <a:rPr lang="es" sz="2000">
                <a:solidFill>
                  <a:schemeClr val="dk2"/>
                </a:solidFill>
                <a:latin typeface="DM Sans"/>
                <a:ea typeface="DM Sans"/>
                <a:cs typeface="DM Sans"/>
                <a:sym typeface="DM Sans"/>
              </a:rPr>
              <a:t>receive feedback.</a:t>
            </a:r>
            <a:endParaRPr sz="2000">
              <a:solidFill>
                <a:schemeClr val="dk2"/>
              </a:solidFill>
              <a:latin typeface="DM Sans"/>
              <a:ea typeface="DM Sans"/>
              <a:cs typeface="DM Sans"/>
              <a:sym typeface="DM Sans"/>
            </a:endParaRPr>
          </a:p>
          <a:p>
            <a:pPr indent="0" lvl="0" marL="0" rtl="0" algn="ctr">
              <a:spcBef>
                <a:spcPts val="0"/>
              </a:spcBef>
              <a:spcAft>
                <a:spcPts val="0"/>
              </a:spcAft>
              <a:buNone/>
            </a:pPr>
            <a:r>
              <a:t/>
            </a:r>
            <a:endParaRPr sz="2000">
              <a:solidFill>
                <a:schemeClr val="dk2"/>
              </a:solidFill>
              <a:latin typeface="DM Sans"/>
              <a:ea typeface="DM Sans"/>
              <a:cs typeface="DM Sans"/>
              <a:sym typeface="DM Sans"/>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8" name="Shape 588"/>
        <p:cNvGrpSpPr/>
        <p:nvPr/>
      </p:nvGrpSpPr>
      <p:grpSpPr>
        <a:xfrm>
          <a:off x="0" y="0"/>
          <a:ext cx="0" cy="0"/>
          <a:chOff x="0" y="0"/>
          <a:chExt cx="0" cy="0"/>
        </a:xfrm>
      </p:grpSpPr>
      <p:sp>
        <p:nvSpPr>
          <p:cNvPr id="589" name="Google Shape;589;p83"/>
          <p:cNvSpPr txBox="1"/>
          <p:nvPr/>
        </p:nvSpPr>
        <p:spPr>
          <a:xfrm>
            <a:off x="1431550" y="688825"/>
            <a:ext cx="7169400" cy="6696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3500">
                <a:solidFill>
                  <a:srgbClr val="EAFF6A"/>
                </a:solidFill>
                <a:latin typeface="DM Sans"/>
                <a:ea typeface="DM Sans"/>
                <a:cs typeface="DM Sans"/>
                <a:sym typeface="DM Sans"/>
              </a:rPr>
              <a:t>MY DREAM WORKPLACE</a:t>
            </a:r>
            <a:endParaRPr b="1" sz="3500">
              <a:solidFill>
                <a:srgbClr val="EAFF6A"/>
              </a:solidFill>
              <a:latin typeface="DM Sans"/>
              <a:ea typeface="DM Sans"/>
              <a:cs typeface="DM Sans"/>
              <a:sym typeface="DM Sans"/>
            </a:endParaRPr>
          </a:p>
        </p:txBody>
      </p:sp>
      <p:sp>
        <p:nvSpPr>
          <p:cNvPr id="590" name="Google Shape;590;p83"/>
          <p:cNvSpPr txBox="1"/>
          <p:nvPr/>
        </p:nvSpPr>
        <p:spPr>
          <a:xfrm>
            <a:off x="553925" y="1626100"/>
            <a:ext cx="7088700" cy="1723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2500">
                <a:solidFill>
                  <a:schemeClr val="lt1"/>
                </a:solidFill>
                <a:latin typeface="DM Sans"/>
                <a:ea typeface="DM Sans"/>
                <a:cs typeface="DM Sans"/>
                <a:sym typeface="DM Sans"/>
              </a:rPr>
              <a:t>Describe your dream workplace.</a:t>
            </a:r>
            <a:br>
              <a:rPr b="1" lang="es" sz="2500">
                <a:solidFill>
                  <a:schemeClr val="lt1"/>
                </a:solidFill>
                <a:latin typeface="DM Sans"/>
                <a:ea typeface="DM Sans"/>
                <a:cs typeface="DM Sans"/>
                <a:sym typeface="DM Sans"/>
              </a:rPr>
            </a:br>
            <a:r>
              <a:rPr b="1" lang="es" sz="2500">
                <a:solidFill>
                  <a:schemeClr val="lt1"/>
                </a:solidFill>
                <a:latin typeface="DM Sans"/>
                <a:ea typeface="DM Sans"/>
                <a:cs typeface="DM Sans"/>
                <a:sym typeface="DM Sans"/>
              </a:rPr>
              <a:t>Use there is/there are and the vocabulary from this class to describe the amenities and the environment.</a:t>
            </a:r>
            <a:endParaRPr sz="2500">
              <a:solidFill>
                <a:srgbClr val="DEFC52"/>
              </a:solidFill>
              <a:latin typeface="Helvetica Neue Light"/>
              <a:ea typeface="Helvetica Neue Light"/>
              <a:cs typeface="Helvetica Neue Light"/>
              <a:sym typeface="Helvetica Neue Light"/>
            </a:endParaRPr>
          </a:p>
        </p:txBody>
      </p:sp>
      <p:grpSp>
        <p:nvGrpSpPr>
          <p:cNvPr id="591" name="Google Shape;591;p83"/>
          <p:cNvGrpSpPr/>
          <p:nvPr/>
        </p:nvGrpSpPr>
        <p:grpSpPr>
          <a:xfrm>
            <a:off x="473351" y="619523"/>
            <a:ext cx="738900" cy="738900"/>
            <a:chOff x="473351" y="619523"/>
            <a:chExt cx="738900" cy="738900"/>
          </a:xfrm>
        </p:grpSpPr>
        <p:sp>
          <p:nvSpPr>
            <p:cNvPr id="592" name="Google Shape;592;p83"/>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93" name="Google Shape;593;p83" title="ícono de actividad colaborativa"/>
            <p:cNvPicPr preferRelativeResize="0"/>
            <p:nvPr/>
          </p:nvPicPr>
          <p:blipFill>
            <a:blip r:embed="rId3">
              <a:alphaModFix/>
            </a:blip>
            <a:stretch>
              <a:fillRect/>
            </a:stretch>
          </p:blipFill>
          <p:spPr>
            <a:xfrm>
              <a:off x="616475" y="762647"/>
              <a:ext cx="452650" cy="452650"/>
            </a:xfrm>
            <a:prstGeom prst="rect">
              <a:avLst/>
            </a:prstGeom>
            <a:noFill/>
            <a:ln>
              <a:noFill/>
            </a:ln>
          </p:spPr>
        </p:pic>
      </p:grpSp>
      <p:sp>
        <p:nvSpPr>
          <p:cNvPr id="594" name="Google Shape;594;p83"/>
          <p:cNvSpPr txBox="1"/>
          <p:nvPr/>
        </p:nvSpPr>
        <p:spPr>
          <a:xfrm>
            <a:off x="513575" y="3318800"/>
            <a:ext cx="7169400" cy="1339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2500">
                <a:solidFill>
                  <a:srgbClr val="B7B7B7"/>
                </a:solidFill>
                <a:latin typeface="DM Sans"/>
                <a:ea typeface="DM Sans"/>
                <a:cs typeface="DM Sans"/>
                <a:sym typeface="DM Sans"/>
              </a:rPr>
              <a:t>You can google some pictures for inspiration. Be ready to share your ideas with the rest of the class.</a:t>
            </a:r>
            <a:endParaRPr b="1" sz="2500">
              <a:solidFill>
                <a:srgbClr val="B7B7B7"/>
              </a:solidFill>
              <a:latin typeface="Helvetica Neue"/>
              <a:ea typeface="Helvetica Neue"/>
              <a:cs typeface="Helvetica Neue"/>
              <a:sym typeface="Helvetica Neue"/>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8" name="Shape 598"/>
        <p:cNvGrpSpPr/>
        <p:nvPr/>
      </p:nvGrpSpPr>
      <p:grpSpPr>
        <a:xfrm>
          <a:off x="0" y="0"/>
          <a:ext cx="0" cy="0"/>
          <a:chOff x="0" y="0"/>
          <a:chExt cx="0" cy="0"/>
        </a:xfrm>
      </p:grpSpPr>
      <p:sp>
        <p:nvSpPr>
          <p:cNvPr id="599" name="Google Shape;599;p84"/>
          <p:cNvSpPr txBox="1"/>
          <p:nvPr/>
        </p:nvSpPr>
        <p:spPr>
          <a:xfrm>
            <a:off x="4519500" y="1820650"/>
            <a:ext cx="3834600" cy="20745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es" sz="1350">
                <a:solidFill>
                  <a:schemeClr val="dk1"/>
                </a:solidFill>
                <a:latin typeface="DM Sans"/>
                <a:ea typeface="DM Sans"/>
                <a:cs typeface="DM Sans"/>
                <a:sym typeface="DM Sans"/>
              </a:rPr>
              <a:t>Attitude to learning</a:t>
            </a:r>
            <a:endParaRPr b="1" sz="1350">
              <a:solidFill>
                <a:schemeClr val="dk1"/>
              </a:solidFill>
              <a:latin typeface="DM Sans"/>
              <a:ea typeface="DM Sans"/>
              <a:cs typeface="DM Sans"/>
              <a:sym typeface="DM Sans"/>
            </a:endParaRPr>
          </a:p>
          <a:p>
            <a:pPr indent="0" lvl="0" marL="0" rtl="0" algn="l">
              <a:lnSpc>
                <a:spcPct val="30000"/>
              </a:lnSpc>
              <a:spcBef>
                <a:spcPts val="0"/>
              </a:spcBef>
              <a:spcAft>
                <a:spcPts val="0"/>
              </a:spcAft>
              <a:buNone/>
            </a:pPr>
            <a:r>
              <a:t/>
            </a:r>
            <a:endParaRPr b="1" sz="1350">
              <a:solidFill>
                <a:schemeClr val="dk1"/>
              </a:solidFill>
              <a:latin typeface="DM Sans"/>
              <a:ea typeface="DM Sans"/>
              <a:cs typeface="DM Sans"/>
              <a:sym typeface="DM Sans"/>
            </a:endParaRPr>
          </a:p>
          <a:p>
            <a:pPr indent="-314325" lvl="0" marL="457200" rtl="0" algn="l">
              <a:lnSpc>
                <a:spcPct val="100000"/>
              </a:lnSpc>
              <a:spcBef>
                <a:spcPts val="0"/>
              </a:spcBef>
              <a:spcAft>
                <a:spcPts val="0"/>
              </a:spcAft>
              <a:buClr>
                <a:schemeClr val="dk2"/>
              </a:buClr>
              <a:buSzPts val="1350"/>
              <a:buFont typeface="DM Sans"/>
              <a:buChar char="✓"/>
            </a:pPr>
            <a:r>
              <a:rPr lang="es" sz="1350">
                <a:solidFill>
                  <a:schemeClr val="dk1"/>
                </a:solidFill>
                <a:latin typeface="DM Sans"/>
                <a:ea typeface="DM Sans"/>
                <a:cs typeface="DM Sans"/>
                <a:sym typeface="DM Sans"/>
              </a:rPr>
              <a:t>Be ready to keep learning at every moment. Sharing is welcome,  collaborative work prevails. </a:t>
            </a:r>
            <a:endParaRPr sz="1350">
              <a:solidFill>
                <a:schemeClr val="dk1"/>
              </a:solidFill>
              <a:latin typeface="DM Sans"/>
              <a:ea typeface="DM Sans"/>
              <a:cs typeface="DM Sans"/>
              <a:sym typeface="DM Sans"/>
            </a:endParaRPr>
          </a:p>
          <a:p>
            <a:pPr indent="0" lvl="0" marL="0" rtl="0" algn="l">
              <a:lnSpc>
                <a:spcPct val="100000"/>
              </a:lnSpc>
              <a:spcBef>
                <a:spcPts val="800"/>
              </a:spcBef>
              <a:spcAft>
                <a:spcPts val="0"/>
              </a:spcAft>
              <a:buNone/>
            </a:pPr>
            <a:r>
              <a:rPr b="1" lang="es" sz="1350">
                <a:solidFill>
                  <a:schemeClr val="dk1"/>
                </a:solidFill>
                <a:latin typeface="DM Sans"/>
                <a:ea typeface="DM Sans"/>
                <a:cs typeface="DM Sans"/>
                <a:sym typeface="DM Sans"/>
              </a:rPr>
              <a:t>Respect</a:t>
            </a:r>
            <a:endParaRPr b="1" sz="1350">
              <a:solidFill>
                <a:schemeClr val="dk1"/>
              </a:solidFill>
              <a:latin typeface="DM Sans"/>
              <a:ea typeface="DM Sans"/>
              <a:cs typeface="DM Sans"/>
              <a:sym typeface="DM Sans"/>
            </a:endParaRPr>
          </a:p>
          <a:p>
            <a:pPr indent="0" lvl="0" marL="0" rtl="0" algn="l">
              <a:lnSpc>
                <a:spcPct val="30000"/>
              </a:lnSpc>
              <a:spcBef>
                <a:spcPts val="0"/>
              </a:spcBef>
              <a:spcAft>
                <a:spcPts val="0"/>
              </a:spcAft>
              <a:buNone/>
            </a:pPr>
            <a:r>
              <a:t/>
            </a:r>
            <a:endParaRPr b="1" sz="1350">
              <a:solidFill>
                <a:schemeClr val="dk1"/>
              </a:solidFill>
              <a:latin typeface="DM Sans"/>
              <a:ea typeface="DM Sans"/>
              <a:cs typeface="DM Sans"/>
              <a:sym typeface="DM Sans"/>
            </a:endParaRPr>
          </a:p>
          <a:p>
            <a:pPr indent="-314325" lvl="0" marL="457200" rtl="0" algn="l">
              <a:lnSpc>
                <a:spcPct val="100000"/>
              </a:lnSpc>
              <a:spcBef>
                <a:spcPts val="0"/>
              </a:spcBef>
              <a:spcAft>
                <a:spcPts val="0"/>
              </a:spcAft>
              <a:buClr>
                <a:schemeClr val="dk2"/>
              </a:buClr>
              <a:buSzPts val="1350"/>
              <a:buFont typeface="DM Sans"/>
              <a:buChar char="✓"/>
            </a:pPr>
            <a:r>
              <a:rPr lang="es" sz="1350">
                <a:solidFill>
                  <a:schemeClr val="dk1"/>
                </a:solidFill>
                <a:latin typeface="DM Sans"/>
                <a:ea typeface="DM Sans"/>
                <a:cs typeface="DM Sans"/>
                <a:sym typeface="DM Sans"/>
              </a:rPr>
              <a:t>Listen to each other, we can all express what we think. Let everybody participate. .</a:t>
            </a:r>
            <a:endParaRPr sz="1350" u="sng">
              <a:solidFill>
                <a:schemeClr val="dk1"/>
              </a:solidFill>
              <a:latin typeface="DM Sans"/>
              <a:ea typeface="DM Sans"/>
              <a:cs typeface="DM Sans"/>
              <a:sym typeface="DM Sans"/>
            </a:endParaRPr>
          </a:p>
        </p:txBody>
      </p:sp>
      <p:sp>
        <p:nvSpPr>
          <p:cNvPr id="600" name="Google Shape;600;p84"/>
          <p:cNvSpPr txBox="1"/>
          <p:nvPr/>
        </p:nvSpPr>
        <p:spPr>
          <a:xfrm>
            <a:off x="442200" y="1820650"/>
            <a:ext cx="3834600" cy="18666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es" sz="1350">
                <a:solidFill>
                  <a:schemeClr val="dk1"/>
                </a:solidFill>
                <a:latin typeface="DM Sans"/>
                <a:ea typeface="DM Sans"/>
                <a:cs typeface="DM Sans"/>
                <a:sym typeface="DM Sans"/>
              </a:rPr>
              <a:t>Attendance</a:t>
            </a:r>
            <a:endParaRPr b="1" sz="1350">
              <a:solidFill>
                <a:schemeClr val="dk1"/>
              </a:solidFill>
              <a:latin typeface="DM Sans"/>
              <a:ea typeface="DM Sans"/>
              <a:cs typeface="DM Sans"/>
              <a:sym typeface="DM Sans"/>
            </a:endParaRPr>
          </a:p>
          <a:p>
            <a:pPr indent="0" lvl="0" marL="0" rtl="0" algn="l">
              <a:lnSpc>
                <a:spcPct val="30000"/>
              </a:lnSpc>
              <a:spcBef>
                <a:spcPts val="0"/>
              </a:spcBef>
              <a:spcAft>
                <a:spcPts val="0"/>
              </a:spcAft>
              <a:buNone/>
            </a:pPr>
            <a:r>
              <a:t/>
            </a:r>
            <a:endParaRPr b="1" sz="1350">
              <a:solidFill>
                <a:schemeClr val="dk1"/>
              </a:solidFill>
              <a:latin typeface="DM Sans"/>
              <a:ea typeface="DM Sans"/>
              <a:cs typeface="DM Sans"/>
              <a:sym typeface="DM Sans"/>
            </a:endParaRPr>
          </a:p>
          <a:p>
            <a:pPr indent="-314325" lvl="0" marL="457200" rtl="0" algn="l">
              <a:lnSpc>
                <a:spcPct val="100000"/>
              </a:lnSpc>
              <a:spcBef>
                <a:spcPts val="0"/>
              </a:spcBef>
              <a:spcAft>
                <a:spcPts val="0"/>
              </a:spcAft>
              <a:buClr>
                <a:schemeClr val="dk2"/>
              </a:buClr>
              <a:buSzPts val="1350"/>
              <a:buFont typeface="DM Sans"/>
              <a:buChar char="✓"/>
            </a:pPr>
            <a:r>
              <a:rPr lang="es" sz="1350">
                <a:solidFill>
                  <a:schemeClr val="dk1"/>
                </a:solidFill>
                <a:latin typeface="DM Sans"/>
                <a:ea typeface="DM Sans"/>
                <a:cs typeface="DM Sans"/>
                <a:sym typeface="DM Sans"/>
              </a:rPr>
              <a:t>Have an active participation in class, avoid distractions.</a:t>
            </a:r>
            <a:endParaRPr sz="1350">
              <a:solidFill>
                <a:schemeClr val="dk1"/>
              </a:solidFill>
              <a:latin typeface="DM Sans"/>
              <a:ea typeface="DM Sans"/>
              <a:cs typeface="DM Sans"/>
              <a:sym typeface="DM Sans"/>
            </a:endParaRPr>
          </a:p>
          <a:p>
            <a:pPr indent="0" lvl="0" marL="0" rtl="0" algn="l">
              <a:lnSpc>
                <a:spcPct val="100000"/>
              </a:lnSpc>
              <a:spcBef>
                <a:spcPts val="800"/>
              </a:spcBef>
              <a:spcAft>
                <a:spcPts val="0"/>
              </a:spcAft>
              <a:buNone/>
            </a:pPr>
            <a:r>
              <a:t/>
            </a:r>
            <a:endParaRPr sz="1350">
              <a:solidFill>
                <a:schemeClr val="dk1"/>
              </a:solidFill>
              <a:latin typeface="DM Sans"/>
              <a:ea typeface="DM Sans"/>
              <a:cs typeface="DM Sans"/>
              <a:sym typeface="DM Sans"/>
            </a:endParaRPr>
          </a:p>
          <a:p>
            <a:pPr indent="0" lvl="0" marL="0" rtl="0" algn="l">
              <a:lnSpc>
                <a:spcPct val="100000"/>
              </a:lnSpc>
              <a:spcBef>
                <a:spcPts val="0"/>
              </a:spcBef>
              <a:spcAft>
                <a:spcPts val="0"/>
              </a:spcAft>
              <a:buNone/>
            </a:pPr>
            <a:r>
              <a:rPr b="1" lang="es" sz="1350">
                <a:solidFill>
                  <a:schemeClr val="dk1"/>
                </a:solidFill>
                <a:latin typeface="DM Sans"/>
                <a:ea typeface="DM Sans"/>
                <a:cs typeface="DM Sans"/>
                <a:sym typeface="DM Sans"/>
              </a:rPr>
              <a:t>Active listening</a:t>
            </a:r>
            <a:endParaRPr b="1" sz="1350">
              <a:solidFill>
                <a:schemeClr val="dk1"/>
              </a:solidFill>
              <a:latin typeface="DM Sans"/>
              <a:ea typeface="DM Sans"/>
              <a:cs typeface="DM Sans"/>
              <a:sym typeface="DM Sans"/>
            </a:endParaRPr>
          </a:p>
          <a:p>
            <a:pPr indent="0" lvl="0" marL="0" rtl="0" algn="l">
              <a:lnSpc>
                <a:spcPct val="30000"/>
              </a:lnSpc>
              <a:spcBef>
                <a:spcPts val="0"/>
              </a:spcBef>
              <a:spcAft>
                <a:spcPts val="0"/>
              </a:spcAft>
              <a:buNone/>
            </a:pPr>
            <a:r>
              <a:t/>
            </a:r>
            <a:endParaRPr b="1" sz="1350">
              <a:solidFill>
                <a:schemeClr val="dk1"/>
              </a:solidFill>
              <a:latin typeface="DM Sans"/>
              <a:ea typeface="DM Sans"/>
              <a:cs typeface="DM Sans"/>
              <a:sym typeface="DM Sans"/>
            </a:endParaRPr>
          </a:p>
          <a:p>
            <a:pPr indent="-314325" lvl="0" marL="457200" rtl="0" algn="l">
              <a:lnSpc>
                <a:spcPct val="100000"/>
              </a:lnSpc>
              <a:spcBef>
                <a:spcPts val="0"/>
              </a:spcBef>
              <a:spcAft>
                <a:spcPts val="0"/>
              </a:spcAft>
              <a:buClr>
                <a:schemeClr val="dk2"/>
              </a:buClr>
              <a:buSzPts val="1350"/>
              <a:buFont typeface="DM Sans"/>
              <a:buChar char="✓"/>
            </a:pPr>
            <a:r>
              <a:rPr lang="es" sz="1350">
                <a:solidFill>
                  <a:schemeClr val="dk1"/>
                </a:solidFill>
                <a:latin typeface="DM Sans"/>
                <a:ea typeface="DM Sans"/>
                <a:cs typeface="DM Sans"/>
                <a:sym typeface="DM Sans"/>
              </a:rPr>
              <a:t>Listen and process what others express in the class.</a:t>
            </a:r>
            <a:endParaRPr sz="1350" u="sng">
              <a:solidFill>
                <a:schemeClr val="dk1"/>
              </a:solidFill>
              <a:latin typeface="DM Sans"/>
              <a:ea typeface="DM Sans"/>
              <a:cs typeface="DM Sans"/>
              <a:sym typeface="DM Sans"/>
            </a:endParaRPr>
          </a:p>
        </p:txBody>
      </p:sp>
      <p:sp>
        <p:nvSpPr>
          <p:cNvPr id="601" name="Google Shape;601;p84"/>
          <p:cNvSpPr txBox="1"/>
          <p:nvPr/>
        </p:nvSpPr>
        <p:spPr>
          <a:xfrm>
            <a:off x="501450" y="990513"/>
            <a:ext cx="731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Commitments</a:t>
            </a:r>
            <a:endParaRPr b="1" sz="4000">
              <a:solidFill>
                <a:schemeClr val="dk1"/>
              </a:solidFill>
              <a:latin typeface="DM Sans"/>
              <a:ea typeface="DM Sans"/>
              <a:cs typeface="DM Sans"/>
              <a:sym typeface="DM Sans"/>
            </a:endParaRPr>
          </a:p>
        </p:txBody>
      </p:sp>
      <p:sp>
        <p:nvSpPr>
          <p:cNvPr id="602" name="Google Shape;602;p84"/>
          <p:cNvSpPr txBox="1"/>
          <p:nvPr/>
        </p:nvSpPr>
        <p:spPr>
          <a:xfrm>
            <a:off x="930550" y="468275"/>
            <a:ext cx="2917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dk1"/>
                </a:solidFill>
                <a:latin typeface="DM Sans"/>
                <a:ea typeface="DM Sans"/>
                <a:cs typeface="DM Sans"/>
                <a:sym typeface="DM Sans"/>
              </a:rPr>
              <a:t>COLLABORATIVE ACTIVITY</a:t>
            </a:r>
            <a:endParaRPr>
              <a:latin typeface="DM Sans"/>
              <a:ea typeface="DM Sans"/>
              <a:cs typeface="DM Sans"/>
              <a:sym typeface="DM Sans"/>
            </a:endParaRPr>
          </a:p>
        </p:txBody>
      </p:sp>
      <p:grpSp>
        <p:nvGrpSpPr>
          <p:cNvPr id="603" name="Google Shape;603;p84"/>
          <p:cNvGrpSpPr/>
          <p:nvPr/>
        </p:nvGrpSpPr>
        <p:grpSpPr>
          <a:xfrm>
            <a:off x="457350" y="468286"/>
            <a:ext cx="431074" cy="431074"/>
            <a:chOff x="473351" y="619523"/>
            <a:chExt cx="738900" cy="738900"/>
          </a:xfrm>
        </p:grpSpPr>
        <p:sp>
          <p:nvSpPr>
            <p:cNvPr id="604" name="Google Shape;604;p84"/>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05" name="Google Shape;605;p84" title="ícono de actividad colaborativa"/>
            <p:cNvPicPr preferRelativeResize="0"/>
            <p:nvPr/>
          </p:nvPicPr>
          <p:blipFill>
            <a:blip r:embed="rId3">
              <a:alphaModFix/>
            </a:blip>
            <a:stretch>
              <a:fillRect/>
            </a:stretch>
          </p:blipFill>
          <p:spPr>
            <a:xfrm>
              <a:off x="616475" y="762647"/>
              <a:ext cx="452650" cy="452650"/>
            </a:xfrm>
            <a:prstGeom prst="rect">
              <a:avLst/>
            </a:prstGeom>
            <a:noFill/>
            <a:ln>
              <a:noFill/>
            </a:ln>
          </p:spPr>
        </p:pic>
      </p:gr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9" name="Shape 609"/>
        <p:cNvGrpSpPr/>
        <p:nvPr/>
      </p:nvGrpSpPr>
      <p:grpSpPr>
        <a:xfrm>
          <a:off x="0" y="0"/>
          <a:ext cx="0" cy="0"/>
          <a:chOff x="0" y="0"/>
          <a:chExt cx="0" cy="0"/>
        </a:xfrm>
      </p:grpSpPr>
      <p:grpSp>
        <p:nvGrpSpPr>
          <p:cNvPr id="610" name="Google Shape;610;p85"/>
          <p:cNvGrpSpPr/>
          <p:nvPr/>
        </p:nvGrpSpPr>
        <p:grpSpPr>
          <a:xfrm>
            <a:off x="501452" y="483061"/>
            <a:ext cx="401518" cy="401518"/>
            <a:chOff x="974706" y="2467173"/>
            <a:chExt cx="738900" cy="738900"/>
          </a:xfrm>
        </p:grpSpPr>
        <p:sp>
          <p:nvSpPr>
            <p:cNvPr id="611" name="Google Shape;611;p85"/>
            <p:cNvSpPr/>
            <p:nvPr/>
          </p:nvSpPr>
          <p:spPr>
            <a:xfrm>
              <a:off x="974706" y="2467173"/>
              <a:ext cx="738900" cy="7389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12" name="Google Shape;612;p85" title="ícono de actividad en clase"/>
            <p:cNvPicPr preferRelativeResize="0"/>
            <p:nvPr/>
          </p:nvPicPr>
          <p:blipFill>
            <a:blip r:embed="rId3">
              <a:alphaModFix/>
            </a:blip>
            <a:stretch>
              <a:fillRect/>
            </a:stretch>
          </p:blipFill>
          <p:spPr>
            <a:xfrm>
              <a:off x="1109750" y="2610275"/>
              <a:ext cx="452650" cy="452650"/>
            </a:xfrm>
            <a:prstGeom prst="rect">
              <a:avLst/>
            </a:prstGeom>
            <a:noFill/>
            <a:ln>
              <a:noFill/>
            </a:ln>
          </p:spPr>
        </p:pic>
      </p:grpSp>
      <p:sp>
        <p:nvSpPr>
          <p:cNvPr id="613" name="Google Shape;613;p85"/>
          <p:cNvSpPr txBox="1"/>
          <p:nvPr/>
        </p:nvSpPr>
        <p:spPr>
          <a:xfrm>
            <a:off x="501450" y="1081750"/>
            <a:ext cx="6842400" cy="29553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Whole class</a:t>
            </a:r>
            <a:endParaRPr b="1" sz="4000">
              <a:solidFill>
                <a:schemeClr val="dk1"/>
              </a:solidFill>
              <a:latin typeface="DM Sans"/>
              <a:ea typeface="DM Sans"/>
              <a:cs typeface="DM Sans"/>
              <a:sym typeface="DM Sans"/>
            </a:endParaRPr>
          </a:p>
          <a:p>
            <a:pPr indent="0" lvl="0" marL="0" rtl="0" algn="l">
              <a:lnSpc>
                <a:spcPct val="90000"/>
              </a:lnSpc>
              <a:spcBef>
                <a:spcPts val="0"/>
              </a:spcBef>
              <a:spcAft>
                <a:spcPts val="0"/>
              </a:spcAft>
              <a:buNone/>
            </a:pPr>
            <a:r>
              <a:t/>
            </a:r>
            <a:endParaRPr b="1" sz="4000">
              <a:solidFill>
                <a:schemeClr val="dk1"/>
              </a:solidFill>
              <a:latin typeface="DM Sans"/>
              <a:ea typeface="DM Sans"/>
              <a:cs typeface="DM Sans"/>
              <a:sym typeface="DM Sans"/>
            </a:endParaRPr>
          </a:p>
          <a:p>
            <a:pPr indent="0" lvl="0" marL="0" rtl="0" algn="l">
              <a:lnSpc>
                <a:spcPct val="90000"/>
              </a:lnSpc>
              <a:spcBef>
                <a:spcPts val="0"/>
              </a:spcBef>
              <a:spcAft>
                <a:spcPts val="0"/>
              </a:spcAft>
              <a:buNone/>
            </a:pPr>
            <a:r>
              <a:t/>
            </a:r>
            <a:endParaRPr b="1" sz="4000">
              <a:solidFill>
                <a:schemeClr val="dk1"/>
              </a:solidFill>
              <a:latin typeface="DM Sans"/>
              <a:ea typeface="DM Sans"/>
              <a:cs typeface="DM Sans"/>
              <a:sym typeface="DM Sans"/>
            </a:endParaRPr>
          </a:p>
          <a:p>
            <a:pPr indent="0" lvl="0" marL="0" rtl="0" algn="l">
              <a:lnSpc>
                <a:spcPct val="90000"/>
              </a:lnSpc>
              <a:spcBef>
                <a:spcPts val="0"/>
              </a:spcBef>
              <a:spcAft>
                <a:spcPts val="0"/>
              </a:spcAft>
              <a:buNone/>
            </a:pPr>
            <a:r>
              <a:t/>
            </a:r>
            <a:endParaRPr b="1" sz="4000">
              <a:solidFill>
                <a:schemeClr val="dk1"/>
              </a:solidFill>
              <a:latin typeface="DM Sans"/>
              <a:ea typeface="DM Sans"/>
              <a:cs typeface="DM Sans"/>
              <a:sym typeface="DM Sans"/>
            </a:endParaRPr>
          </a:p>
          <a:p>
            <a:pPr indent="0" lvl="0" marL="0" rtl="0" algn="l">
              <a:lnSpc>
                <a:spcPct val="90000"/>
              </a:lnSpc>
              <a:spcBef>
                <a:spcPts val="0"/>
              </a:spcBef>
              <a:spcAft>
                <a:spcPts val="0"/>
              </a:spcAft>
              <a:buNone/>
            </a:pPr>
            <a:r>
              <a:t/>
            </a:r>
            <a:endParaRPr b="1" sz="4000">
              <a:solidFill>
                <a:schemeClr val="dk1"/>
              </a:solidFill>
              <a:latin typeface="DM Sans"/>
              <a:ea typeface="DM Sans"/>
              <a:cs typeface="DM Sans"/>
              <a:sym typeface="DM Sans"/>
            </a:endParaRPr>
          </a:p>
        </p:txBody>
      </p:sp>
      <p:pic>
        <p:nvPicPr>
          <p:cNvPr id="614" name="Google Shape;614;p85"/>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615" name="Google Shape;615;p85"/>
          <p:cNvSpPr txBox="1"/>
          <p:nvPr/>
        </p:nvSpPr>
        <p:spPr>
          <a:xfrm>
            <a:off x="337950" y="2277763"/>
            <a:ext cx="4987200" cy="205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350">
                <a:latin typeface="DM Sans"/>
                <a:ea typeface="DM Sans"/>
                <a:cs typeface="DM Sans"/>
                <a:sym typeface="DM Sans"/>
              </a:rPr>
              <a:t>Sharing our work</a:t>
            </a:r>
            <a:endParaRPr b="1"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rPr lang="es" sz="1350">
                <a:latin typeface="DM Sans"/>
                <a:ea typeface="DM Sans"/>
                <a:cs typeface="DM Sans"/>
                <a:sym typeface="DM Sans"/>
              </a:rPr>
              <a:t>Let’s share your work with the class!</a:t>
            </a:r>
            <a:endParaRPr sz="1350">
              <a:latin typeface="DM Sans"/>
              <a:ea typeface="DM Sans"/>
              <a:cs typeface="DM Sans"/>
              <a:sym typeface="DM Sans"/>
            </a:endParaRPr>
          </a:p>
          <a:p>
            <a:pPr indent="0" lvl="0" marL="0" rtl="0" algn="l">
              <a:spcBef>
                <a:spcPts val="0"/>
              </a:spcBef>
              <a:spcAft>
                <a:spcPts val="0"/>
              </a:spcAft>
              <a:buNone/>
            </a:pPr>
            <a:r>
              <a:rPr lang="es" sz="1350">
                <a:latin typeface="DM Sans"/>
                <a:ea typeface="DM Sans"/>
                <a:cs typeface="DM Sans"/>
                <a:sym typeface="DM Sans"/>
              </a:rPr>
              <a:t>Use this part of the class to share your work with the rest of the class and receive feedback from peers and teacher.</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sp>
        <p:nvSpPr>
          <p:cNvPr id="616" name="Google Shape;616;p85"/>
          <p:cNvSpPr txBox="1"/>
          <p:nvPr/>
        </p:nvSpPr>
        <p:spPr>
          <a:xfrm>
            <a:off x="930550" y="468275"/>
            <a:ext cx="2461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dk1"/>
                </a:solidFill>
                <a:latin typeface="DM Sans"/>
                <a:ea typeface="DM Sans"/>
                <a:cs typeface="DM Sans"/>
                <a:sym typeface="DM Sans"/>
              </a:rPr>
              <a:t>STEP 2 - PART II</a:t>
            </a:r>
            <a:endParaRPr>
              <a:latin typeface="DM Sans"/>
              <a:ea typeface="DM Sans"/>
              <a:cs typeface="DM Sans"/>
              <a:sym typeface="DM Sans"/>
            </a:endParaRPr>
          </a:p>
        </p:txBody>
      </p:sp>
      <p:sp>
        <p:nvSpPr>
          <p:cNvPr id="617" name="Google Shape;617;p85"/>
          <p:cNvSpPr txBox="1"/>
          <p:nvPr/>
        </p:nvSpPr>
        <p:spPr>
          <a:xfrm>
            <a:off x="337950" y="4142538"/>
            <a:ext cx="71694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2000">
                <a:solidFill>
                  <a:srgbClr val="999999"/>
                </a:solidFill>
                <a:latin typeface="DM Sans"/>
                <a:ea typeface="DM Sans"/>
                <a:cs typeface="DM Sans"/>
                <a:sym typeface="DM Sans"/>
              </a:rPr>
              <a:t>Estimated time: 25 </a:t>
            </a:r>
            <a:r>
              <a:rPr b="1" lang="es" sz="2000">
                <a:solidFill>
                  <a:srgbClr val="999999"/>
                </a:solidFill>
                <a:latin typeface="DM Sans"/>
                <a:ea typeface="DM Sans"/>
                <a:cs typeface="DM Sans"/>
                <a:sym typeface="DM Sans"/>
              </a:rPr>
              <a:t>minutes</a:t>
            </a:r>
            <a:endParaRPr b="1" sz="2000">
              <a:solidFill>
                <a:srgbClr val="999999"/>
              </a:solidFill>
              <a:latin typeface="DM Sans"/>
              <a:ea typeface="DM Sans"/>
              <a:cs typeface="DM Sans"/>
              <a:sym typeface="DM Sans"/>
            </a:endParaRPr>
          </a:p>
        </p:txBody>
      </p:sp>
      <p:pic>
        <p:nvPicPr>
          <p:cNvPr id="618" name="Google Shape;618;p85"/>
          <p:cNvPicPr preferRelativeResize="0"/>
          <p:nvPr/>
        </p:nvPicPr>
        <p:blipFill rotWithShape="1">
          <a:blip r:embed="rId5">
            <a:alphaModFix/>
          </a:blip>
          <a:srcRect b="0" l="0" r="0" t="0"/>
          <a:stretch/>
        </p:blipFill>
        <p:spPr>
          <a:xfrm>
            <a:off x="5576900" y="2123125"/>
            <a:ext cx="2665836" cy="149820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2" name="Shape 622"/>
        <p:cNvGrpSpPr/>
        <p:nvPr/>
      </p:nvGrpSpPr>
      <p:grpSpPr>
        <a:xfrm>
          <a:off x="0" y="0"/>
          <a:ext cx="0" cy="0"/>
          <a:chOff x="0" y="0"/>
          <a:chExt cx="0" cy="0"/>
        </a:xfrm>
      </p:grpSpPr>
      <p:grpSp>
        <p:nvGrpSpPr>
          <p:cNvPr id="623" name="Google Shape;623;p86"/>
          <p:cNvGrpSpPr/>
          <p:nvPr/>
        </p:nvGrpSpPr>
        <p:grpSpPr>
          <a:xfrm>
            <a:off x="4202551" y="994261"/>
            <a:ext cx="738900" cy="738974"/>
            <a:chOff x="974706" y="2467173"/>
            <a:chExt cx="738900" cy="738900"/>
          </a:xfrm>
        </p:grpSpPr>
        <p:sp>
          <p:nvSpPr>
            <p:cNvPr id="624" name="Google Shape;624;p86"/>
            <p:cNvSpPr/>
            <p:nvPr/>
          </p:nvSpPr>
          <p:spPr>
            <a:xfrm>
              <a:off x="974706" y="2467173"/>
              <a:ext cx="738900" cy="7389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25" name="Google Shape;625;p86" title="ícono de actividad en clase"/>
            <p:cNvPicPr preferRelativeResize="0"/>
            <p:nvPr/>
          </p:nvPicPr>
          <p:blipFill>
            <a:blip r:embed="rId3">
              <a:alphaModFix/>
            </a:blip>
            <a:stretch>
              <a:fillRect/>
            </a:stretch>
          </p:blipFill>
          <p:spPr>
            <a:xfrm>
              <a:off x="1109750" y="2610275"/>
              <a:ext cx="452650" cy="452650"/>
            </a:xfrm>
            <a:prstGeom prst="rect">
              <a:avLst/>
            </a:prstGeom>
            <a:noFill/>
            <a:ln>
              <a:noFill/>
            </a:ln>
          </p:spPr>
        </p:pic>
      </p:grpSp>
      <p:sp>
        <p:nvSpPr>
          <p:cNvPr id="626" name="Google Shape;626;p86"/>
          <p:cNvSpPr txBox="1"/>
          <p:nvPr/>
        </p:nvSpPr>
        <p:spPr>
          <a:xfrm>
            <a:off x="1461300" y="19718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dk1"/>
                </a:solidFill>
                <a:latin typeface="DM Sans"/>
                <a:ea typeface="DM Sans"/>
                <a:cs typeface="DM Sans"/>
                <a:sym typeface="DM Sans"/>
              </a:rPr>
              <a:t>Step 3</a:t>
            </a:r>
            <a:endParaRPr b="1" sz="4000">
              <a:solidFill>
                <a:schemeClr val="dk1"/>
              </a:solidFill>
              <a:highlight>
                <a:srgbClr val="EAFF6A"/>
              </a:highlight>
              <a:latin typeface="DM Sans"/>
              <a:ea typeface="DM Sans"/>
              <a:cs typeface="DM Sans"/>
              <a:sym typeface="DM Sans"/>
            </a:endParaRPr>
          </a:p>
        </p:txBody>
      </p:sp>
      <p:sp>
        <p:nvSpPr>
          <p:cNvPr id="627" name="Google Shape;627;p86"/>
          <p:cNvSpPr txBox="1"/>
          <p:nvPr/>
        </p:nvSpPr>
        <p:spPr>
          <a:xfrm>
            <a:off x="987300" y="3612313"/>
            <a:ext cx="71694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2000">
                <a:solidFill>
                  <a:srgbClr val="999999"/>
                </a:solidFill>
                <a:latin typeface="DM Sans"/>
                <a:ea typeface="DM Sans"/>
                <a:cs typeface="DM Sans"/>
                <a:sym typeface="DM Sans"/>
              </a:rPr>
              <a:t>Estimated time: </a:t>
            </a:r>
            <a:r>
              <a:rPr b="1" lang="es" sz="2000">
                <a:solidFill>
                  <a:srgbClr val="999999"/>
                </a:solidFill>
                <a:latin typeface="DM Sans"/>
                <a:ea typeface="DM Sans"/>
                <a:cs typeface="DM Sans"/>
                <a:sym typeface="DM Sans"/>
              </a:rPr>
              <a:t>25 minutes</a:t>
            </a:r>
            <a:endParaRPr b="1" sz="2000">
              <a:solidFill>
                <a:srgbClr val="999999"/>
              </a:solidFill>
              <a:latin typeface="DM Sans"/>
              <a:ea typeface="DM Sans"/>
              <a:cs typeface="DM Sans"/>
              <a:sym typeface="DM Sans"/>
            </a:endParaRPr>
          </a:p>
        </p:txBody>
      </p:sp>
      <p:sp>
        <p:nvSpPr>
          <p:cNvPr id="628" name="Google Shape;628;p86"/>
          <p:cNvSpPr txBox="1"/>
          <p:nvPr/>
        </p:nvSpPr>
        <p:spPr>
          <a:xfrm>
            <a:off x="987300" y="2710713"/>
            <a:ext cx="7169400" cy="1108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2000">
                <a:solidFill>
                  <a:schemeClr val="dk2"/>
                </a:solidFill>
                <a:latin typeface="DM Sans"/>
                <a:ea typeface="DM Sans"/>
                <a:cs typeface="DM Sans"/>
                <a:sym typeface="DM Sans"/>
              </a:rPr>
              <a:t>Share progress and </a:t>
            </a:r>
            <a:endParaRPr sz="2000">
              <a:solidFill>
                <a:schemeClr val="dk2"/>
              </a:solidFill>
              <a:latin typeface="DM Sans"/>
              <a:ea typeface="DM Sans"/>
              <a:cs typeface="DM Sans"/>
              <a:sym typeface="DM Sans"/>
            </a:endParaRPr>
          </a:p>
          <a:p>
            <a:pPr indent="0" lvl="0" marL="0" rtl="0" algn="ctr">
              <a:spcBef>
                <a:spcPts val="0"/>
              </a:spcBef>
              <a:spcAft>
                <a:spcPts val="0"/>
              </a:spcAft>
              <a:buNone/>
            </a:pPr>
            <a:r>
              <a:rPr lang="es" sz="2000">
                <a:solidFill>
                  <a:schemeClr val="dk2"/>
                </a:solidFill>
                <a:latin typeface="DM Sans"/>
                <a:ea typeface="DM Sans"/>
                <a:cs typeface="DM Sans"/>
                <a:sym typeface="DM Sans"/>
              </a:rPr>
              <a:t>ask questions.</a:t>
            </a:r>
            <a:endParaRPr sz="2000">
              <a:solidFill>
                <a:schemeClr val="dk2"/>
              </a:solidFill>
              <a:latin typeface="DM Sans"/>
              <a:ea typeface="DM Sans"/>
              <a:cs typeface="DM Sans"/>
              <a:sym typeface="DM Sans"/>
            </a:endParaRPr>
          </a:p>
          <a:p>
            <a:pPr indent="0" lvl="0" marL="0" rtl="0" algn="ctr">
              <a:spcBef>
                <a:spcPts val="0"/>
              </a:spcBef>
              <a:spcAft>
                <a:spcPts val="0"/>
              </a:spcAft>
              <a:buNone/>
            </a:pPr>
            <a:r>
              <a:t/>
            </a:r>
            <a:endParaRPr sz="2000">
              <a:solidFill>
                <a:schemeClr val="dk2"/>
              </a:solidFill>
              <a:latin typeface="DM Sans"/>
              <a:ea typeface="DM Sans"/>
              <a:cs typeface="DM Sans"/>
              <a:sym typeface="DM Sans"/>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2" name="Shape 632"/>
        <p:cNvGrpSpPr/>
        <p:nvPr/>
      </p:nvGrpSpPr>
      <p:grpSpPr>
        <a:xfrm>
          <a:off x="0" y="0"/>
          <a:ext cx="0" cy="0"/>
          <a:chOff x="0" y="0"/>
          <a:chExt cx="0" cy="0"/>
        </a:xfrm>
      </p:grpSpPr>
      <p:grpSp>
        <p:nvGrpSpPr>
          <p:cNvPr id="633" name="Google Shape;633;p87"/>
          <p:cNvGrpSpPr/>
          <p:nvPr/>
        </p:nvGrpSpPr>
        <p:grpSpPr>
          <a:xfrm>
            <a:off x="501452" y="483061"/>
            <a:ext cx="401518" cy="401518"/>
            <a:chOff x="974706" y="2467173"/>
            <a:chExt cx="738900" cy="738900"/>
          </a:xfrm>
        </p:grpSpPr>
        <p:sp>
          <p:nvSpPr>
            <p:cNvPr id="634" name="Google Shape;634;p87"/>
            <p:cNvSpPr/>
            <p:nvPr/>
          </p:nvSpPr>
          <p:spPr>
            <a:xfrm>
              <a:off x="974706" y="2467173"/>
              <a:ext cx="738900" cy="7389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35" name="Google Shape;635;p87" title="ícono de actividad en clase"/>
            <p:cNvPicPr preferRelativeResize="0"/>
            <p:nvPr/>
          </p:nvPicPr>
          <p:blipFill>
            <a:blip r:embed="rId3">
              <a:alphaModFix/>
            </a:blip>
            <a:stretch>
              <a:fillRect/>
            </a:stretch>
          </p:blipFill>
          <p:spPr>
            <a:xfrm>
              <a:off x="1109750" y="2610275"/>
              <a:ext cx="452650" cy="452650"/>
            </a:xfrm>
            <a:prstGeom prst="rect">
              <a:avLst/>
            </a:prstGeom>
            <a:noFill/>
            <a:ln>
              <a:noFill/>
            </a:ln>
          </p:spPr>
        </p:pic>
      </p:grpSp>
      <p:sp>
        <p:nvSpPr>
          <p:cNvPr id="636" name="Google Shape;636;p87"/>
          <p:cNvSpPr txBox="1"/>
          <p:nvPr/>
        </p:nvSpPr>
        <p:spPr>
          <a:xfrm>
            <a:off x="501450" y="1081750"/>
            <a:ext cx="6842400" cy="40635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Let’s clear your doubts!</a:t>
            </a:r>
            <a:endParaRPr b="1" sz="4000">
              <a:solidFill>
                <a:schemeClr val="dk1"/>
              </a:solidFill>
              <a:latin typeface="DM Sans"/>
              <a:ea typeface="DM Sans"/>
              <a:cs typeface="DM Sans"/>
              <a:sym typeface="DM Sans"/>
            </a:endParaRPr>
          </a:p>
          <a:p>
            <a:pPr indent="0" lvl="0" marL="0" rtl="0" algn="l">
              <a:lnSpc>
                <a:spcPct val="90000"/>
              </a:lnSpc>
              <a:spcBef>
                <a:spcPts val="0"/>
              </a:spcBef>
              <a:spcAft>
                <a:spcPts val="0"/>
              </a:spcAft>
              <a:buNone/>
            </a:pPr>
            <a:r>
              <a:t/>
            </a:r>
            <a:endParaRPr b="1" sz="4000">
              <a:solidFill>
                <a:schemeClr val="dk1"/>
              </a:solidFill>
              <a:latin typeface="DM Sans"/>
              <a:ea typeface="DM Sans"/>
              <a:cs typeface="DM Sans"/>
              <a:sym typeface="DM Sans"/>
            </a:endParaRPr>
          </a:p>
          <a:p>
            <a:pPr indent="0" lvl="0" marL="0" rtl="0" algn="l">
              <a:lnSpc>
                <a:spcPct val="90000"/>
              </a:lnSpc>
              <a:spcBef>
                <a:spcPts val="0"/>
              </a:spcBef>
              <a:spcAft>
                <a:spcPts val="0"/>
              </a:spcAft>
              <a:buNone/>
            </a:pPr>
            <a:r>
              <a:t/>
            </a:r>
            <a:endParaRPr b="1" sz="4000">
              <a:solidFill>
                <a:schemeClr val="dk1"/>
              </a:solidFill>
              <a:latin typeface="DM Sans"/>
              <a:ea typeface="DM Sans"/>
              <a:cs typeface="DM Sans"/>
              <a:sym typeface="DM Sans"/>
            </a:endParaRPr>
          </a:p>
          <a:p>
            <a:pPr indent="0" lvl="0" marL="0" rtl="0" algn="l">
              <a:lnSpc>
                <a:spcPct val="90000"/>
              </a:lnSpc>
              <a:spcBef>
                <a:spcPts val="0"/>
              </a:spcBef>
              <a:spcAft>
                <a:spcPts val="0"/>
              </a:spcAft>
              <a:buNone/>
            </a:pPr>
            <a:r>
              <a:t/>
            </a:r>
            <a:endParaRPr b="1" sz="4000">
              <a:solidFill>
                <a:schemeClr val="dk1"/>
              </a:solidFill>
              <a:latin typeface="DM Sans"/>
              <a:ea typeface="DM Sans"/>
              <a:cs typeface="DM Sans"/>
              <a:sym typeface="DM Sans"/>
            </a:endParaRPr>
          </a:p>
          <a:p>
            <a:pPr indent="0" lvl="0" marL="0" rtl="0" algn="l">
              <a:lnSpc>
                <a:spcPct val="90000"/>
              </a:lnSpc>
              <a:spcBef>
                <a:spcPts val="0"/>
              </a:spcBef>
              <a:spcAft>
                <a:spcPts val="0"/>
              </a:spcAft>
              <a:buNone/>
            </a:pPr>
            <a:r>
              <a:t/>
            </a:r>
            <a:endParaRPr b="1" sz="4000">
              <a:solidFill>
                <a:schemeClr val="dk1"/>
              </a:solidFill>
              <a:latin typeface="DM Sans"/>
              <a:ea typeface="DM Sans"/>
              <a:cs typeface="DM Sans"/>
              <a:sym typeface="DM Sans"/>
            </a:endParaRPr>
          </a:p>
          <a:p>
            <a:pPr indent="0" lvl="0" marL="0" rtl="0" algn="l">
              <a:lnSpc>
                <a:spcPct val="90000"/>
              </a:lnSpc>
              <a:spcBef>
                <a:spcPts val="0"/>
              </a:spcBef>
              <a:spcAft>
                <a:spcPts val="0"/>
              </a:spcAft>
              <a:buNone/>
            </a:pPr>
            <a:r>
              <a:t/>
            </a:r>
            <a:endParaRPr b="1" sz="4000">
              <a:solidFill>
                <a:schemeClr val="dk1"/>
              </a:solidFill>
              <a:latin typeface="DM Sans"/>
              <a:ea typeface="DM Sans"/>
              <a:cs typeface="DM Sans"/>
              <a:sym typeface="DM Sans"/>
            </a:endParaRPr>
          </a:p>
          <a:p>
            <a:pPr indent="0" lvl="0" marL="0" rtl="0" algn="l">
              <a:lnSpc>
                <a:spcPct val="90000"/>
              </a:lnSpc>
              <a:spcBef>
                <a:spcPts val="0"/>
              </a:spcBef>
              <a:spcAft>
                <a:spcPts val="0"/>
              </a:spcAft>
              <a:buNone/>
            </a:pPr>
            <a:r>
              <a:t/>
            </a:r>
            <a:endParaRPr b="1" sz="4000">
              <a:solidFill>
                <a:schemeClr val="dk1"/>
              </a:solidFill>
              <a:latin typeface="DM Sans"/>
              <a:ea typeface="DM Sans"/>
              <a:cs typeface="DM Sans"/>
              <a:sym typeface="DM Sans"/>
            </a:endParaRPr>
          </a:p>
        </p:txBody>
      </p:sp>
      <p:pic>
        <p:nvPicPr>
          <p:cNvPr id="637" name="Google Shape;637;p87"/>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638" name="Google Shape;638;p87"/>
          <p:cNvSpPr txBox="1"/>
          <p:nvPr/>
        </p:nvSpPr>
        <p:spPr>
          <a:xfrm>
            <a:off x="337950" y="2277775"/>
            <a:ext cx="5319900" cy="2678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350">
                <a:latin typeface="DM Sans"/>
                <a:ea typeface="DM Sans"/>
                <a:cs typeface="DM Sans"/>
                <a:sym typeface="DM Sans"/>
              </a:rPr>
              <a:t>Let’s do some revision</a:t>
            </a:r>
            <a:endParaRPr b="1"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rPr lang="es" sz="1350">
                <a:latin typeface="DM Sans"/>
                <a:ea typeface="DM Sans"/>
                <a:cs typeface="DM Sans"/>
                <a:sym typeface="DM Sans"/>
              </a:rPr>
              <a:t>Firstly, think individually about any questions you may have. You can think about your own work or the work of others you have listened to.</a:t>
            </a:r>
            <a:endParaRPr sz="1350">
              <a:latin typeface="DM Sans"/>
              <a:ea typeface="DM Sans"/>
              <a:cs typeface="DM Sans"/>
              <a:sym typeface="DM Sans"/>
            </a:endParaRPr>
          </a:p>
          <a:p>
            <a:pPr indent="0" lvl="0" marL="0" rtl="0" algn="l">
              <a:spcBef>
                <a:spcPts val="0"/>
              </a:spcBef>
              <a:spcAft>
                <a:spcPts val="0"/>
              </a:spcAft>
              <a:buNone/>
            </a:pPr>
            <a:r>
              <a:rPr lang="es" sz="1350">
                <a:latin typeface="DM Sans"/>
                <a:ea typeface="DM Sans"/>
                <a:cs typeface="DM Sans"/>
                <a:sym typeface="DM Sans"/>
              </a:rPr>
              <a:t>Afterward, ask your questions orally or type them in the chat.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sp>
        <p:nvSpPr>
          <p:cNvPr id="639" name="Google Shape;639;p87"/>
          <p:cNvSpPr txBox="1"/>
          <p:nvPr/>
        </p:nvSpPr>
        <p:spPr>
          <a:xfrm>
            <a:off x="930550" y="468275"/>
            <a:ext cx="2461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dk1"/>
                </a:solidFill>
                <a:latin typeface="DM Sans"/>
                <a:ea typeface="DM Sans"/>
                <a:cs typeface="DM Sans"/>
                <a:sym typeface="DM Sans"/>
              </a:rPr>
              <a:t>STEP 3 </a:t>
            </a:r>
            <a:endParaRPr>
              <a:latin typeface="DM Sans"/>
              <a:ea typeface="DM Sans"/>
              <a:cs typeface="DM Sans"/>
              <a:sym typeface="DM Sans"/>
            </a:endParaRPr>
          </a:p>
        </p:txBody>
      </p:sp>
      <p:sp>
        <p:nvSpPr>
          <p:cNvPr id="640" name="Google Shape;640;p87"/>
          <p:cNvSpPr txBox="1"/>
          <p:nvPr/>
        </p:nvSpPr>
        <p:spPr>
          <a:xfrm>
            <a:off x="337950" y="4142538"/>
            <a:ext cx="71694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2000">
                <a:solidFill>
                  <a:srgbClr val="999999"/>
                </a:solidFill>
                <a:latin typeface="DM Sans"/>
                <a:ea typeface="DM Sans"/>
                <a:cs typeface="DM Sans"/>
                <a:sym typeface="DM Sans"/>
              </a:rPr>
              <a:t>Estimated time: 25 </a:t>
            </a:r>
            <a:r>
              <a:rPr b="1" lang="es" sz="2000">
                <a:solidFill>
                  <a:srgbClr val="999999"/>
                </a:solidFill>
                <a:latin typeface="DM Sans"/>
                <a:ea typeface="DM Sans"/>
                <a:cs typeface="DM Sans"/>
                <a:sym typeface="DM Sans"/>
              </a:rPr>
              <a:t>minutes</a:t>
            </a:r>
            <a:endParaRPr b="1" sz="2000">
              <a:solidFill>
                <a:srgbClr val="999999"/>
              </a:solidFill>
              <a:latin typeface="DM Sans"/>
              <a:ea typeface="DM Sans"/>
              <a:cs typeface="DM Sans"/>
              <a:sym typeface="DM Sans"/>
            </a:endParaRPr>
          </a:p>
        </p:txBody>
      </p:sp>
      <p:pic>
        <p:nvPicPr>
          <p:cNvPr id="641" name="Google Shape;641;p87"/>
          <p:cNvPicPr preferRelativeResize="0"/>
          <p:nvPr/>
        </p:nvPicPr>
        <p:blipFill>
          <a:blip r:embed="rId5">
            <a:alphaModFix/>
          </a:blip>
          <a:stretch>
            <a:fillRect/>
          </a:stretch>
        </p:blipFill>
        <p:spPr>
          <a:xfrm>
            <a:off x="5902180" y="2233238"/>
            <a:ext cx="2641449" cy="1760533"/>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5" name="Shape 645"/>
        <p:cNvGrpSpPr/>
        <p:nvPr/>
      </p:nvGrpSpPr>
      <p:grpSpPr>
        <a:xfrm>
          <a:off x="0" y="0"/>
          <a:ext cx="0" cy="0"/>
          <a:chOff x="0" y="0"/>
          <a:chExt cx="0" cy="0"/>
        </a:xfrm>
      </p:grpSpPr>
      <p:sp>
        <p:nvSpPr>
          <p:cNvPr id="646" name="Google Shape;646;p88"/>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rgbClr val="EAFF6A"/>
                </a:solidFill>
                <a:latin typeface="DM Sans"/>
                <a:ea typeface="DM Sans"/>
                <a:cs typeface="DM Sans"/>
                <a:sym typeface="DM Sans"/>
              </a:rPr>
              <a:t>Any questions</a:t>
            </a:r>
            <a:r>
              <a:rPr b="1" i="0" lang="es" sz="4000" u="none" cap="none" strike="noStrike">
                <a:solidFill>
                  <a:srgbClr val="EAFF6A"/>
                </a:solidFill>
                <a:latin typeface="DM Sans"/>
                <a:ea typeface="DM Sans"/>
                <a:cs typeface="DM Sans"/>
                <a:sym typeface="DM Sans"/>
              </a:rPr>
              <a:t>?</a:t>
            </a:r>
            <a:endParaRPr b="1" i="0" sz="4000" u="none" cap="none" strike="noStrike">
              <a:solidFill>
                <a:srgbClr val="EAFF6A"/>
              </a:solidFill>
              <a:latin typeface="DM Sans"/>
              <a:ea typeface="DM Sans"/>
              <a:cs typeface="DM Sans"/>
              <a:sym typeface="DM Sans"/>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0" name="Shape 650"/>
        <p:cNvGrpSpPr/>
        <p:nvPr/>
      </p:nvGrpSpPr>
      <p:grpSpPr>
        <a:xfrm>
          <a:off x="0" y="0"/>
          <a:ext cx="0" cy="0"/>
          <a:chOff x="0" y="0"/>
          <a:chExt cx="0" cy="0"/>
        </a:xfrm>
      </p:grpSpPr>
      <p:sp>
        <p:nvSpPr>
          <p:cNvPr id="651" name="Google Shape;651;p89"/>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Today’s agenda - checkout</a:t>
            </a:r>
            <a:endParaRPr b="1" i="0" sz="4000" u="none" cap="none" strike="noStrike">
              <a:solidFill>
                <a:schemeClr val="dk1"/>
              </a:solidFill>
              <a:latin typeface="DM Sans"/>
              <a:ea typeface="DM Sans"/>
              <a:cs typeface="DM Sans"/>
              <a:sym typeface="DM Sans"/>
            </a:endParaRPr>
          </a:p>
        </p:txBody>
      </p:sp>
      <p:pic>
        <p:nvPicPr>
          <p:cNvPr id="652" name="Google Shape;652;p89"/>
          <p:cNvPicPr preferRelativeResize="0"/>
          <p:nvPr/>
        </p:nvPicPr>
        <p:blipFill rotWithShape="1">
          <a:blip r:embed="rId3">
            <a:alphaModFix/>
          </a:blip>
          <a:srcRect b="0" l="0" r="0" t="0"/>
          <a:stretch/>
        </p:blipFill>
        <p:spPr>
          <a:xfrm>
            <a:off x="2172426" y="1623851"/>
            <a:ext cx="196975" cy="196975"/>
          </a:xfrm>
          <a:prstGeom prst="rect">
            <a:avLst/>
          </a:prstGeom>
          <a:noFill/>
          <a:ln>
            <a:noFill/>
          </a:ln>
        </p:spPr>
      </p:pic>
      <p:sp>
        <p:nvSpPr>
          <p:cNvPr id="653" name="Google Shape;653;p89"/>
          <p:cNvSpPr txBox="1"/>
          <p:nvPr/>
        </p:nvSpPr>
        <p:spPr>
          <a:xfrm>
            <a:off x="2690550" y="1526138"/>
            <a:ext cx="4810500" cy="392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1" lang="es" sz="1350">
                <a:solidFill>
                  <a:schemeClr val="dk1"/>
                </a:solidFill>
                <a:latin typeface="DM Sans"/>
                <a:ea typeface="DM Sans"/>
                <a:cs typeface="DM Sans"/>
                <a:sym typeface="DM Sans"/>
              </a:rPr>
              <a:t>We talked </a:t>
            </a:r>
            <a:r>
              <a:rPr lang="es" sz="1350">
                <a:solidFill>
                  <a:schemeClr val="dk1"/>
                </a:solidFill>
                <a:latin typeface="DM Sans"/>
                <a:ea typeface="DM Sans"/>
                <a:cs typeface="DM Sans"/>
                <a:sym typeface="DM Sans"/>
              </a:rPr>
              <a:t>about places where we work or study</a:t>
            </a:r>
            <a:endParaRPr i="0" sz="1350" u="none" cap="none" strike="noStrike">
              <a:solidFill>
                <a:schemeClr val="dk1"/>
              </a:solidFill>
              <a:latin typeface="DM Sans"/>
              <a:ea typeface="DM Sans"/>
              <a:cs typeface="DM Sans"/>
              <a:sym typeface="DM Sans"/>
            </a:endParaRPr>
          </a:p>
        </p:txBody>
      </p:sp>
      <p:pic>
        <p:nvPicPr>
          <p:cNvPr id="654" name="Google Shape;654;p89"/>
          <p:cNvPicPr preferRelativeResize="0"/>
          <p:nvPr/>
        </p:nvPicPr>
        <p:blipFill rotWithShape="1">
          <a:blip r:embed="rId3">
            <a:alphaModFix/>
          </a:blip>
          <a:srcRect b="0" l="0" r="0" t="0"/>
          <a:stretch/>
        </p:blipFill>
        <p:spPr>
          <a:xfrm>
            <a:off x="2172163" y="2316901"/>
            <a:ext cx="196975" cy="196975"/>
          </a:xfrm>
          <a:prstGeom prst="rect">
            <a:avLst/>
          </a:prstGeom>
          <a:noFill/>
          <a:ln>
            <a:noFill/>
          </a:ln>
        </p:spPr>
      </p:pic>
      <p:sp>
        <p:nvSpPr>
          <p:cNvPr id="655" name="Google Shape;655;p89"/>
          <p:cNvSpPr txBox="1"/>
          <p:nvPr/>
        </p:nvSpPr>
        <p:spPr>
          <a:xfrm>
            <a:off x="2690548" y="3587400"/>
            <a:ext cx="4917600" cy="39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350"/>
              <a:buFont typeface="Arial"/>
              <a:buNone/>
            </a:pPr>
            <a:r>
              <a:rPr b="1" lang="es" sz="1350">
                <a:solidFill>
                  <a:schemeClr val="dk1"/>
                </a:solidFill>
                <a:latin typeface="DM Sans"/>
                <a:ea typeface="DM Sans"/>
                <a:cs typeface="DM Sans"/>
                <a:sym typeface="DM Sans"/>
              </a:rPr>
              <a:t>We listened to </a:t>
            </a:r>
            <a:r>
              <a:rPr lang="es" sz="1350">
                <a:solidFill>
                  <a:schemeClr val="dk1"/>
                </a:solidFill>
                <a:latin typeface="DM Sans"/>
                <a:ea typeface="DM Sans"/>
                <a:cs typeface="DM Sans"/>
                <a:sym typeface="DM Sans"/>
              </a:rPr>
              <a:t>a remote worker talk about his place.</a:t>
            </a:r>
            <a:endParaRPr sz="1350">
              <a:solidFill>
                <a:schemeClr val="dk1"/>
              </a:solidFill>
              <a:latin typeface="DM Sans"/>
              <a:ea typeface="DM Sans"/>
              <a:cs typeface="DM Sans"/>
              <a:sym typeface="DM Sans"/>
            </a:endParaRPr>
          </a:p>
        </p:txBody>
      </p:sp>
      <p:pic>
        <p:nvPicPr>
          <p:cNvPr id="656" name="Google Shape;656;p89"/>
          <p:cNvPicPr preferRelativeResize="0"/>
          <p:nvPr/>
        </p:nvPicPr>
        <p:blipFill rotWithShape="1">
          <a:blip r:embed="rId3">
            <a:alphaModFix/>
          </a:blip>
          <a:srcRect b="0" l="0" r="0" t="0"/>
          <a:stretch/>
        </p:blipFill>
        <p:spPr>
          <a:xfrm>
            <a:off x="2172138" y="3009938"/>
            <a:ext cx="196975" cy="196975"/>
          </a:xfrm>
          <a:prstGeom prst="rect">
            <a:avLst/>
          </a:prstGeom>
          <a:noFill/>
          <a:ln>
            <a:noFill/>
          </a:ln>
        </p:spPr>
      </p:pic>
      <p:sp>
        <p:nvSpPr>
          <p:cNvPr id="657" name="Google Shape;657;p89"/>
          <p:cNvSpPr txBox="1"/>
          <p:nvPr/>
        </p:nvSpPr>
        <p:spPr>
          <a:xfrm>
            <a:off x="2690548" y="2932900"/>
            <a:ext cx="5158800" cy="392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1" lang="es" sz="1350">
                <a:solidFill>
                  <a:schemeClr val="dk1"/>
                </a:solidFill>
                <a:latin typeface="DM Sans"/>
                <a:ea typeface="DM Sans"/>
                <a:cs typeface="DM Sans"/>
                <a:sym typeface="DM Sans"/>
              </a:rPr>
              <a:t>We watched a video </a:t>
            </a:r>
            <a:r>
              <a:rPr lang="es" sz="1350">
                <a:solidFill>
                  <a:schemeClr val="dk1"/>
                </a:solidFill>
                <a:latin typeface="DM Sans"/>
                <a:ea typeface="DM Sans"/>
                <a:cs typeface="DM Sans"/>
                <a:sym typeface="DM Sans"/>
              </a:rPr>
              <a:t>about office amenities</a:t>
            </a:r>
            <a:endParaRPr i="0" sz="1350" u="none" cap="none" strike="noStrike">
              <a:solidFill>
                <a:schemeClr val="dk1"/>
              </a:solidFill>
              <a:latin typeface="DM Sans"/>
              <a:ea typeface="DM Sans"/>
              <a:cs typeface="DM Sans"/>
              <a:sym typeface="DM Sans"/>
            </a:endParaRPr>
          </a:p>
        </p:txBody>
      </p:sp>
      <p:pic>
        <p:nvPicPr>
          <p:cNvPr id="658" name="Google Shape;658;p89"/>
          <p:cNvPicPr preferRelativeResize="0"/>
          <p:nvPr/>
        </p:nvPicPr>
        <p:blipFill rotWithShape="1">
          <a:blip r:embed="rId3">
            <a:alphaModFix/>
          </a:blip>
          <a:srcRect b="0" l="0" r="0" t="0"/>
          <a:stretch/>
        </p:blipFill>
        <p:spPr>
          <a:xfrm>
            <a:off x="2172138" y="3683563"/>
            <a:ext cx="196975" cy="196975"/>
          </a:xfrm>
          <a:prstGeom prst="rect">
            <a:avLst/>
          </a:prstGeom>
          <a:noFill/>
          <a:ln>
            <a:noFill/>
          </a:ln>
        </p:spPr>
      </p:pic>
      <p:sp>
        <p:nvSpPr>
          <p:cNvPr id="659" name="Google Shape;659;p89"/>
          <p:cNvSpPr txBox="1"/>
          <p:nvPr/>
        </p:nvSpPr>
        <p:spPr>
          <a:xfrm>
            <a:off x="2690550" y="2278413"/>
            <a:ext cx="4917600" cy="392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1" lang="es" sz="1350">
                <a:solidFill>
                  <a:schemeClr val="dk1"/>
                </a:solidFill>
                <a:latin typeface="DM Sans"/>
                <a:ea typeface="DM Sans"/>
                <a:cs typeface="DM Sans"/>
                <a:sym typeface="DM Sans"/>
              </a:rPr>
              <a:t>We read </a:t>
            </a:r>
            <a:r>
              <a:rPr lang="es" sz="1350">
                <a:solidFill>
                  <a:schemeClr val="dk1"/>
                </a:solidFill>
                <a:latin typeface="DM Sans"/>
                <a:ea typeface="DM Sans"/>
                <a:cs typeface="DM Sans"/>
                <a:sym typeface="DM Sans"/>
              </a:rPr>
              <a:t>people describing places</a:t>
            </a:r>
            <a:endParaRPr i="0" sz="1350" u="none" cap="none" strike="noStrike">
              <a:solidFill>
                <a:schemeClr val="dk1"/>
              </a:solidFill>
              <a:latin typeface="DM Sans"/>
              <a:ea typeface="DM Sans"/>
              <a:cs typeface="DM Sans"/>
              <a:sym typeface="DM Sans"/>
            </a:endParaRPr>
          </a:p>
        </p:txBody>
      </p:sp>
      <p:cxnSp>
        <p:nvCxnSpPr>
          <p:cNvPr id="660" name="Google Shape;660;p89"/>
          <p:cNvCxnSpPr/>
          <p:nvPr/>
        </p:nvCxnSpPr>
        <p:spPr>
          <a:xfrm flipH="1" rot="-5400000">
            <a:off x="1992988" y="2038963"/>
            <a:ext cx="555300" cy="600"/>
          </a:xfrm>
          <a:prstGeom prst="bentConnector3">
            <a:avLst>
              <a:gd fmla="val 50000" name="adj1"/>
            </a:avLst>
          </a:prstGeom>
          <a:noFill/>
          <a:ln cap="flat" cmpd="sng" w="9525">
            <a:solidFill>
              <a:srgbClr val="EAFF6A"/>
            </a:solidFill>
            <a:prstDash val="solid"/>
            <a:round/>
            <a:headEnd len="sm" w="sm" type="none"/>
            <a:tailEnd len="sm" w="sm" type="none"/>
          </a:ln>
        </p:spPr>
      </p:cxnSp>
      <p:cxnSp>
        <p:nvCxnSpPr>
          <p:cNvPr id="661" name="Google Shape;661;p89"/>
          <p:cNvCxnSpPr/>
          <p:nvPr/>
        </p:nvCxnSpPr>
        <p:spPr>
          <a:xfrm flipH="1" rot="-5400000">
            <a:off x="2052226" y="2751888"/>
            <a:ext cx="436800" cy="600"/>
          </a:xfrm>
          <a:prstGeom prst="bentConnector3">
            <a:avLst>
              <a:gd fmla="val 50000" name="adj1"/>
            </a:avLst>
          </a:prstGeom>
          <a:noFill/>
          <a:ln cap="flat" cmpd="sng" w="9525">
            <a:solidFill>
              <a:srgbClr val="EAFF6A"/>
            </a:solidFill>
            <a:prstDash val="solid"/>
            <a:round/>
            <a:headEnd len="sm" w="sm" type="none"/>
            <a:tailEnd len="sm" w="sm" type="none"/>
          </a:ln>
        </p:spPr>
      </p:cxnSp>
      <p:cxnSp>
        <p:nvCxnSpPr>
          <p:cNvPr id="662" name="Google Shape;662;p89"/>
          <p:cNvCxnSpPr>
            <a:stCxn id="656" idx="2"/>
            <a:endCxn id="658" idx="0"/>
          </p:cNvCxnSpPr>
          <p:nvPr/>
        </p:nvCxnSpPr>
        <p:spPr>
          <a:xfrm flipH="1" rot="-5400000">
            <a:off x="2032575" y="3444963"/>
            <a:ext cx="476700" cy="600"/>
          </a:xfrm>
          <a:prstGeom prst="bentConnector3">
            <a:avLst>
              <a:gd fmla="val 49995" name="adj1"/>
            </a:avLst>
          </a:prstGeom>
          <a:noFill/>
          <a:ln cap="flat" cmpd="sng" w="9525">
            <a:solidFill>
              <a:srgbClr val="EAFF6A"/>
            </a:solidFill>
            <a:prstDash val="solid"/>
            <a:round/>
            <a:headEnd len="sm" w="sm" type="none"/>
            <a:tailEnd len="sm" w="sm" type="none"/>
          </a:ln>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45"/>
          <p:cNvSpPr txBox="1"/>
          <p:nvPr/>
        </p:nvSpPr>
        <p:spPr>
          <a:xfrm>
            <a:off x="501450" y="468275"/>
            <a:ext cx="8141100" cy="6003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000"/>
              <a:buFont typeface="Arial"/>
              <a:buNone/>
            </a:pPr>
            <a:r>
              <a:rPr b="1" lang="es" sz="3000">
                <a:solidFill>
                  <a:srgbClr val="EAFF6A"/>
                </a:solidFill>
                <a:latin typeface="DM Sans"/>
                <a:ea typeface="DM Sans"/>
                <a:cs typeface="DM Sans"/>
                <a:sym typeface="DM Sans"/>
              </a:rPr>
              <a:t>Today’s agenda</a:t>
            </a:r>
            <a:endParaRPr b="1" i="0" sz="3000" u="none" cap="none" strike="noStrike">
              <a:solidFill>
                <a:srgbClr val="EAFF6A"/>
              </a:solidFill>
              <a:latin typeface="DM Sans"/>
              <a:ea typeface="DM Sans"/>
              <a:cs typeface="DM Sans"/>
              <a:sym typeface="DM Sans"/>
            </a:endParaRPr>
          </a:p>
        </p:txBody>
      </p:sp>
      <p:cxnSp>
        <p:nvCxnSpPr>
          <p:cNvPr id="150" name="Google Shape;150;p45"/>
          <p:cNvCxnSpPr/>
          <p:nvPr/>
        </p:nvCxnSpPr>
        <p:spPr>
          <a:xfrm flipH="1" rot="-5400000">
            <a:off x="1992988" y="2038963"/>
            <a:ext cx="555300" cy="600"/>
          </a:xfrm>
          <a:prstGeom prst="bentConnector3">
            <a:avLst>
              <a:gd fmla="val 50000" name="adj1"/>
            </a:avLst>
          </a:prstGeom>
          <a:noFill/>
          <a:ln cap="flat" cmpd="sng" w="9525">
            <a:solidFill>
              <a:srgbClr val="EAFF6A"/>
            </a:solidFill>
            <a:prstDash val="solid"/>
            <a:round/>
            <a:headEnd len="sm" w="sm" type="none"/>
            <a:tailEnd len="sm" w="sm" type="none"/>
          </a:ln>
        </p:spPr>
      </p:cxnSp>
      <p:cxnSp>
        <p:nvCxnSpPr>
          <p:cNvPr id="151" name="Google Shape;151;p45"/>
          <p:cNvCxnSpPr/>
          <p:nvPr/>
        </p:nvCxnSpPr>
        <p:spPr>
          <a:xfrm flipH="1" rot="-5400000">
            <a:off x="2052226" y="2751888"/>
            <a:ext cx="436800" cy="600"/>
          </a:xfrm>
          <a:prstGeom prst="bentConnector3">
            <a:avLst>
              <a:gd fmla="val 50000" name="adj1"/>
            </a:avLst>
          </a:prstGeom>
          <a:noFill/>
          <a:ln cap="flat" cmpd="sng" w="9525">
            <a:solidFill>
              <a:srgbClr val="EAFF6A"/>
            </a:solidFill>
            <a:prstDash val="solid"/>
            <a:round/>
            <a:headEnd len="sm" w="sm" type="none"/>
            <a:tailEnd len="sm" w="sm" type="none"/>
          </a:ln>
        </p:spPr>
      </p:cxnSp>
      <p:cxnSp>
        <p:nvCxnSpPr>
          <p:cNvPr id="152" name="Google Shape;152;p45"/>
          <p:cNvCxnSpPr>
            <a:stCxn id="153" idx="2"/>
            <a:endCxn id="154" idx="0"/>
          </p:cNvCxnSpPr>
          <p:nvPr/>
        </p:nvCxnSpPr>
        <p:spPr>
          <a:xfrm flipH="1" rot="-5400000">
            <a:off x="2032575" y="3444963"/>
            <a:ext cx="476700" cy="600"/>
          </a:xfrm>
          <a:prstGeom prst="bentConnector3">
            <a:avLst>
              <a:gd fmla="val 50000" name="adj1"/>
            </a:avLst>
          </a:prstGeom>
          <a:noFill/>
          <a:ln cap="flat" cmpd="sng" w="9525">
            <a:solidFill>
              <a:srgbClr val="EAFF6A"/>
            </a:solidFill>
            <a:prstDash val="solid"/>
            <a:round/>
            <a:headEnd len="sm" w="sm" type="none"/>
            <a:tailEnd len="sm" w="sm" type="none"/>
          </a:ln>
        </p:spPr>
      </p:cxnSp>
      <p:sp>
        <p:nvSpPr>
          <p:cNvPr id="155" name="Google Shape;155;p45"/>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457200" marR="0" rtl="0" algn="l">
              <a:lnSpc>
                <a:spcPct val="100000"/>
              </a:lnSpc>
              <a:spcBef>
                <a:spcPts val="0"/>
              </a:spcBef>
              <a:spcAft>
                <a:spcPts val="100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56" name="Google Shape;156;p45"/>
          <p:cNvPicPr preferRelativeResize="0"/>
          <p:nvPr/>
        </p:nvPicPr>
        <p:blipFill rotWithShape="1">
          <a:blip r:embed="rId3">
            <a:alphaModFix/>
          </a:blip>
          <a:srcRect b="0" l="0" r="0" t="0"/>
          <a:stretch/>
        </p:blipFill>
        <p:spPr>
          <a:xfrm>
            <a:off x="2172426" y="1623851"/>
            <a:ext cx="196975" cy="196975"/>
          </a:xfrm>
          <a:prstGeom prst="rect">
            <a:avLst/>
          </a:prstGeom>
          <a:noFill/>
          <a:ln>
            <a:noFill/>
          </a:ln>
        </p:spPr>
      </p:pic>
      <p:sp>
        <p:nvSpPr>
          <p:cNvPr id="157" name="Google Shape;157;p45"/>
          <p:cNvSpPr txBox="1"/>
          <p:nvPr/>
        </p:nvSpPr>
        <p:spPr>
          <a:xfrm>
            <a:off x="2690550" y="1526138"/>
            <a:ext cx="4810500" cy="392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1" lang="es" sz="1350">
                <a:solidFill>
                  <a:schemeClr val="lt1"/>
                </a:solidFill>
                <a:latin typeface="DM Sans"/>
                <a:ea typeface="DM Sans"/>
                <a:cs typeface="DM Sans"/>
                <a:sym typeface="DM Sans"/>
              </a:rPr>
              <a:t>Talk</a:t>
            </a:r>
            <a:r>
              <a:rPr b="1" lang="es" sz="1350">
                <a:solidFill>
                  <a:schemeClr val="lt1"/>
                </a:solidFill>
                <a:latin typeface="DM Sans"/>
                <a:ea typeface="DM Sans"/>
                <a:cs typeface="DM Sans"/>
                <a:sym typeface="DM Sans"/>
              </a:rPr>
              <a:t> </a:t>
            </a:r>
            <a:r>
              <a:rPr lang="es" sz="1350">
                <a:solidFill>
                  <a:schemeClr val="lt1"/>
                </a:solidFill>
                <a:latin typeface="DM Sans"/>
                <a:ea typeface="DM Sans"/>
                <a:cs typeface="DM Sans"/>
                <a:sym typeface="DM Sans"/>
              </a:rPr>
              <a:t>about places where we work or study</a:t>
            </a:r>
            <a:endParaRPr i="0" sz="1350" u="none" cap="none" strike="noStrike">
              <a:solidFill>
                <a:schemeClr val="lt1"/>
              </a:solidFill>
              <a:latin typeface="DM Sans"/>
              <a:ea typeface="DM Sans"/>
              <a:cs typeface="DM Sans"/>
              <a:sym typeface="DM Sans"/>
            </a:endParaRPr>
          </a:p>
        </p:txBody>
      </p:sp>
      <p:pic>
        <p:nvPicPr>
          <p:cNvPr id="158" name="Google Shape;158;p45"/>
          <p:cNvPicPr preferRelativeResize="0"/>
          <p:nvPr/>
        </p:nvPicPr>
        <p:blipFill rotWithShape="1">
          <a:blip r:embed="rId3">
            <a:alphaModFix/>
          </a:blip>
          <a:srcRect b="0" l="0" r="0" t="0"/>
          <a:stretch/>
        </p:blipFill>
        <p:spPr>
          <a:xfrm>
            <a:off x="2172163" y="2316901"/>
            <a:ext cx="196975" cy="196975"/>
          </a:xfrm>
          <a:prstGeom prst="rect">
            <a:avLst/>
          </a:prstGeom>
          <a:noFill/>
          <a:ln>
            <a:noFill/>
          </a:ln>
        </p:spPr>
      </p:pic>
      <p:sp>
        <p:nvSpPr>
          <p:cNvPr id="159" name="Google Shape;159;p45"/>
          <p:cNvSpPr txBox="1"/>
          <p:nvPr/>
        </p:nvSpPr>
        <p:spPr>
          <a:xfrm>
            <a:off x="2690548" y="3587400"/>
            <a:ext cx="4917600" cy="39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350"/>
              <a:buFont typeface="Arial"/>
              <a:buNone/>
            </a:pPr>
            <a:r>
              <a:rPr b="1" lang="es" sz="1350">
                <a:solidFill>
                  <a:schemeClr val="lt1"/>
                </a:solidFill>
                <a:latin typeface="DM Sans"/>
                <a:ea typeface="DM Sans"/>
                <a:cs typeface="DM Sans"/>
                <a:sym typeface="DM Sans"/>
              </a:rPr>
              <a:t>Listen</a:t>
            </a:r>
            <a:r>
              <a:rPr b="1" lang="es" sz="1350">
                <a:solidFill>
                  <a:schemeClr val="lt1"/>
                </a:solidFill>
                <a:latin typeface="DM Sans"/>
                <a:ea typeface="DM Sans"/>
                <a:cs typeface="DM Sans"/>
                <a:sym typeface="DM Sans"/>
              </a:rPr>
              <a:t> to </a:t>
            </a:r>
            <a:r>
              <a:rPr lang="es" sz="1350">
                <a:solidFill>
                  <a:schemeClr val="lt1"/>
                </a:solidFill>
                <a:latin typeface="DM Sans"/>
                <a:ea typeface="DM Sans"/>
                <a:cs typeface="DM Sans"/>
                <a:sym typeface="DM Sans"/>
              </a:rPr>
              <a:t>a remote worker talk about his place.</a:t>
            </a:r>
            <a:endParaRPr sz="1350">
              <a:solidFill>
                <a:schemeClr val="lt1"/>
              </a:solidFill>
              <a:latin typeface="DM Sans"/>
              <a:ea typeface="DM Sans"/>
              <a:cs typeface="DM Sans"/>
              <a:sym typeface="DM Sans"/>
            </a:endParaRPr>
          </a:p>
        </p:txBody>
      </p:sp>
      <p:pic>
        <p:nvPicPr>
          <p:cNvPr id="160" name="Google Shape;160;p45"/>
          <p:cNvPicPr preferRelativeResize="0"/>
          <p:nvPr/>
        </p:nvPicPr>
        <p:blipFill rotWithShape="1">
          <a:blip r:embed="rId3">
            <a:alphaModFix/>
          </a:blip>
          <a:srcRect b="0" l="0" r="0" t="0"/>
          <a:stretch/>
        </p:blipFill>
        <p:spPr>
          <a:xfrm>
            <a:off x="2172138" y="3009938"/>
            <a:ext cx="196975" cy="196975"/>
          </a:xfrm>
          <a:prstGeom prst="rect">
            <a:avLst/>
          </a:prstGeom>
          <a:noFill/>
          <a:ln>
            <a:noFill/>
          </a:ln>
        </p:spPr>
      </p:pic>
      <p:sp>
        <p:nvSpPr>
          <p:cNvPr id="161" name="Google Shape;161;p45"/>
          <p:cNvSpPr txBox="1"/>
          <p:nvPr/>
        </p:nvSpPr>
        <p:spPr>
          <a:xfrm>
            <a:off x="2690548" y="2932900"/>
            <a:ext cx="5158800" cy="392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1" lang="es" sz="1350">
                <a:solidFill>
                  <a:schemeClr val="lt1"/>
                </a:solidFill>
                <a:latin typeface="DM Sans"/>
                <a:ea typeface="DM Sans"/>
                <a:cs typeface="DM Sans"/>
                <a:sym typeface="DM Sans"/>
              </a:rPr>
              <a:t>Watch a video </a:t>
            </a:r>
            <a:r>
              <a:rPr lang="es" sz="1350">
                <a:solidFill>
                  <a:schemeClr val="lt1"/>
                </a:solidFill>
                <a:latin typeface="DM Sans"/>
                <a:ea typeface="DM Sans"/>
                <a:cs typeface="DM Sans"/>
                <a:sym typeface="DM Sans"/>
              </a:rPr>
              <a:t>about office amenities</a:t>
            </a:r>
            <a:endParaRPr i="0" sz="1350" u="none" cap="none" strike="noStrike">
              <a:solidFill>
                <a:schemeClr val="lt1"/>
              </a:solidFill>
              <a:latin typeface="DM Sans"/>
              <a:ea typeface="DM Sans"/>
              <a:cs typeface="DM Sans"/>
              <a:sym typeface="DM Sans"/>
            </a:endParaRPr>
          </a:p>
        </p:txBody>
      </p:sp>
      <p:pic>
        <p:nvPicPr>
          <p:cNvPr id="162" name="Google Shape;162;p45"/>
          <p:cNvPicPr preferRelativeResize="0"/>
          <p:nvPr/>
        </p:nvPicPr>
        <p:blipFill rotWithShape="1">
          <a:blip r:embed="rId3">
            <a:alphaModFix/>
          </a:blip>
          <a:srcRect b="0" l="0" r="0" t="0"/>
          <a:stretch/>
        </p:blipFill>
        <p:spPr>
          <a:xfrm>
            <a:off x="2172138" y="3683563"/>
            <a:ext cx="196975" cy="196975"/>
          </a:xfrm>
          <a:prstGeom prst="rect">
            <a:avLst/>
          </a:prstGeom>
          <a:noFill/>
          <a:ln>
            <a:noFill/>
          </a:ln>
        </p:spPr>
      </p:pic>
      <p:sp>
        <p:nvSpPr>
          <p:cNvPr id="163" name="Google Shape;163;p45"/>
          <p:cNvSpPr txBox="1"/>
          <p:nvPr/>
        </p:nvSpPr>
        <p:spPr>
          <a:xfrm>
            <a:off x="2690550" y="2278413"/>
            <a:ext cx="4917600" cy="392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1" lang="es" sz="1350">
                <a:solidFill>
                  <a:schemeClr val="lt1"/>
                </a:solidFill>
                <a:latin typeface="DM Sans"/>
                <a:ea typeface="DM Sans"/>
                <a:cs typeface="DM Sans"/>
                <a:sym typeface="DM Sans"/>
              </a:rPr>
              <a:t>R</a:t>
            </a:r>
            <a:r>
              <a:rPr b="1" lang="es" sz="1350">
                <a:solidFill>
                  <a:schemeClr val="lt1"/>
                </a:solidFill>
                <a:latin typeface="DM Sans"/>
                <a:ea typeface="DM Sans"/>
                <a:cs typeface="DM Sans"/>
                <a:sym typeface="DM Sans"/>
              </a:rPr>
              <a:t>ead </a:t>
            </a:r>
            <a:r>
              <a:rPr lang="es" sz="1350">
                <a:solidFill>
                  <a:schemeClr val="lt1"/>
                </a:solidFill>
                <a:latin typeface="DM Sans"/>
                <a:ea typeface="DM Sans"/>
                <a:cs typeface="DM Sans"/>
                <a:sym typeface="DM Sans"/>
              </a:rPr>
              <a:t>people describing places</a:t>
            </a:r>
            <a:endParaRPr i="0" sz="1350" u="none" cap="none" strike="noStrike">
              <a:solidFill>
                <a:schemeClr val="lt1"/>
              </a:solidFill>
              <a:latin typeface="DM Sans"/>
              <a:ea typeface="DM Sans"/>
              <a:cs typeface="DM Sans"/>
              <a:sym typeface="DM Sans"/>
            </a:endParaRPr>
          </a:p>
        </p:txBody>
      </p:sp>
      <p:cxnSp>
        <p:nvCxnSpPr>
          <p:cNvPr id="164" name="Google Shape;164;p45"/>
          <p:cNvCxnSpPr/>
          <p:nvPr/>
        </p:nvCxnSpPr>
        <p:spPr>
          <a:xfrm flipH="1" rot="-5400000">
            <a:off x="1992988" y="2038963"/>
            <a:ext cx="555300" cy="600"/>
          </a:xfrm>
          <a:prstGeom prst="bentConnector3">
            <a:avLst>
              <a:gd fmla="val 50000" name="adj1"/>
            </a:avLst>
          </a:prstGeom>
          <a:noFill/>
          <a:ln cap="flat" cmpd="sng" w="9525">
            <a:solidFill>
              <a:srgbClr val="EAFF6A"/>
            </a:solidFill>
            <a:prstDash val="solid"/>
            <a:round/>
            <a:headEnd len="sm" w="sm" type="none"/>
            <a:tailEnd len="sm" w="sm" type="none"/>
          </a:ln>
        </p:spPr>
      </p:cxnSp>
      <p:cxnSp>
        <p:nvCxnSpPr>
          <p:cNvPr id="165" name="Google Shape;165;p45"/>
          <p:cNvCxnSpPr/>
          <p:nvPr/>
        </p:nvCxnSpPr>
        <p:spPr>
          <a:xfrm flipH="1" rot="-5400000">
            <a:off x="2052226" y="2751888"/>
            <a:ext cx="436800" cy="600"/>
          </a:xfrm>
          <a:prstGeom prst="bentConnector3">
            <a:avLst>
              <a:gd fmla="val 50000" name="adj1"/>
            </a:avLst>
          </a:prstGeom>
          <a:noFill/>
          <a:ln cap="flat" cmpd="sng" w="9525">
            <a:solidFill>
              <a:srgbClr val="EAFF6A"/>
            </a:solidFill>
            <a:prstDash val="solid"/>
            <a:round/>
            <a:headEnd len="sm" w="sm" type="none"/>
            <a:tailEnd len="sm" w="sm" type="none"/>
          </a:ln>
        </p:spPr>
      </p:cxnSp>
      <p:cxnSp>
        <p:nvCxnSpPr>
          <p:cNvPr id="166" name="Google Shape;166;p45"/>
          <p:cNvCxnSpPr>
            <a:stCxn id="160" idx="2"/>
            <a:endCxn id="162" idx="0"/>
          </p:cNvCxnSpPr>
          <p:nvPr/>
        </p:nvCxnSpPr>
        <p:spPr>
          <a:xfrm flipH="1" rot="-5400000">
            <a:off x="2032575" y="3444963"/>
            <a:ext cx="476700" cy="600"/>
          </a:xfrm>
          <a:prstGeom prst="bentConnector3">
            <a:avLst>
              <a:gd fmla="val 49995" name="adj1"/>
            </a:avLst>
          </a:prstGeom>
          <a:noFill/>
          <a:ln cap="flat" cmpd="sng" w="9525">
            <a:solidFill>
              <a:srgbClr val="EAFF6A"/>
            </a:solidFill>
            <a:prstDash val="solid"/>
            <a:round/>
            <a:headEnd len="sm" w="sm" type="none"/>
            <a:tailEnd len="sm" w="sm" type="none"/>
          </a:ln>
        </p:spPr>
      </p:cxn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6" name="Shape 666"/>
        <p:cNvGrpSpPr/>
        <p:nvPr/>
      </p:nvGrpSpPr>
      <p:grpSpPr>
        <a:xfrm>
          <a:off x="0" y="0"/>
          <a:ext cx="0" cy="0"/>
          <a:chOff x="0" y="0"/>
          <a:chExt cx="0" cy="0"/>
        </a:xfrm>
      </p:grpSpPr>
      <p:sp>
        <p:nvSpPr>
          <p:cNvPr id="667" name="Google Shape;667;p90"/>
          <p:cNvSpPr txBox="1"/>
          <p:nvPr/>
        </p:nvSpPr>
        <p:spPr>
          <a:xfrm>
            <a:off x="2382900" y="1863750"/>
            <a:ext cx="4378200" cy="14160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4000"/>
              <a:buFont typeface="Arial"/>
              <a:buNone/>
            </a:pPr>
            <a:r>
              <a:rPr b="1" i="0" lang="es" sz="4000" u="none" cap="none" strike="noStrike">
                <a:solidFill>
                  <a:srgbClr val="FFFFFF"/>
                </a:solidFill>
                <a:latin typeface="DM Sans"/>
                <a:ea typeface="DM Sans"/>
                <a:cs typeface="DM Sans"/>
                <a:sym typeface="DM Sans"/>
              </a:rPr>
              <a:t>See you next class!</a:t>
            </a:r>
            <a:endParaRPr b="0" i="0" sz="4000" u="none" cap="none" strike="noStrike">
              <a:solidFill>
                <a:srgbClr val="EAFF6A"/>
              </a:solidFill>
              <a:latin typeface="DM Sans"/>
              <a:ea typeface="DM Sans"/>
              <a:cs typeface="DM Sans"/>
              <a:sym typeface="DM San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46"/>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Getting started</a:t>
            </a:r>
            <a:endParaRPr b="1" i="0" sz="4000" u="none" cap="none" strike="noStrike">
              <a:solidFill>
                <a:schemeClr val="dk1"/>
              </a:solidFill>
              <a:latin typeface="DM Sans"/>
              <a:ea typeface="DM Sans"/>
              <a:cs typeface="DM Sans"/>
              <a:sym typeface="DM San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47"/>
          <p:cNvSpPr txBox="1"/>
          <p:nvPr/>
        </p:nvSpPr>
        <p:spPr>
          <a:xfrm>
            <a:off x="1404863" y="1941375"/>
            <a:ext cx="6221400" cy="1293000"/>
          </a:xfrm>
          <a:prstGeom prst="rect">
            <a:avLst/>
          </a:prstGeom>
          <a:noFill/>
          <a:ln>
            <a:noFill/>
          </a:ln>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rPr b="1" lang="es" sz="4000">
                <a:solidFill>
                  <a:schemeClr val="lt1"/>
                </a:solidFill>
                <a:latin typeface="DM Sans"/>
                <a:ea typeface="DM Sans"/>
                <a:cs typeface="DM Sans"/>
                <a:sym typeface="DM Sans"/>
              </a:rPr>
              <a:t>Dream</a:t>
            </a:r>
            <a:endParaRPr b="1" sz="4000">
              <a:solidFill>
                <a:schemeClr val="lt1"/>
              </a:solidFill>
              <a:latin typeface="DM Sans"/>
              <a:ea typeface="DM Sans"/>
              <a:cs typeface="DM Sans"/>
              <a:sym typeface="DM Sans"/>
            </a:endParaRPr>
          </a:p>
          <a:p>
            <a:pPr indent="0" lvl="0" marL="0" rtl="0" algn="ctr">
              <a:lnSpc>
                <a:spcPct val="90000"/>
              </a:lnSpc>
              <a:spcBef>
                <a:spcPts val="0"/>
              </a:spcBef>
              <a:spcAft>
                <a:spcPts val="0"/>
              </a:spcAft>
              <a:buNone/>
            </a:pPr>
            <a:r>
              <a:rPr b="1" lang="es" sz="4000">
                <a:solidFill>
                  <a:schemeClr val="accent6"/>
                </a:solidFill>
                <a:latin typeface="DM Sans"/>
                <a:ea typeface="DM Sans"/>
                <a:cs typeface="DM Sans"/>
                <a:sym typeface="DM Sans"/>
              </a:rPr>
              <a:t>workplaces</a:t>
            </a:r>
            <a:endParaRPr b="1" sz="4000">
              <a:solidFill>
                <a:schemeClr val="accent6"/>
              </a:solidFill>
              <a:latin typeface="DM Sans"/>
              <a:ea typeface="DM Sans"/>
              <a:cs typeface="DM Sans"/>
              <a:sym typeface="DM San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pic>
        <p:nvPicPr>
          <p:cNvPr id="181" name="Google Shape;181;p48"/>
          <p:cNvPicPr preferRelativeResize="0"/>
          <p:nvPr/>
        </p:nvPicPr>
        <p:blipFill rotWithShape="1">
          <a:blip r:embed="rId3">
            <a:alphaModFix/>
          </a:blip>
          <a:srcRect b="0" l="26341" r="26341" t="0"/>
          <a:stretch/>
        </p:blipFill>
        <p:spPr>
          <a:xfrm>
            <a:off x="5712875" y="468275"/>
            <a:ext cx="2923971" cy="4118751"/>
          </a:xfrm>
          <a:prstGeom prst="rect">
            <a:avLst/>
          </a:prstGeom>
          <a:noFill/>
          <a:ln>
            <a:noFill/>
          </a:ln>
        </p:spPr>
      </p:pic>
      <p:sp>
        <p:nvSpPr>
          <p:cNvPr id="182" name="Google Shape;182;p48"/>
          <p:cNvSpPr txBox="1"/>
          <p:nvPr/>
        </p:nvSpPr>
        <p:spPr>
          <a:xfrm>
            <a:off x="457725" y="1071050"/>
            <a:ext cx="47301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Where do you study/work best?</a:t>
            </a:r>
            <a:endParaRPr b="1" sz="4000">
              <a:solidFill>
                <a:schemeClr val="dk1"/>
              </a:solidFill>
              <a:latin typeface="DM Sans"/>
              <a:ea typeface="DM Sans"/>
              <a:cs typeface="DM Sans"/>
              <a:sym typeface="DM Sans"/>
            </a:endParaRPr>
          </a:p>
        </p:txBody>
      </p:sp>
      <p:grpSp>
        <p:nvGrpSpPr>
          <p:cNvPr id="183" name="Google Shape;183;p48"/>
          <p:cNvGrpSpPr/>
          <p:nvPr/>
        </p:nvGrpSpPr>
        <p:grpSpPr>
          <a:xfrm>
            <a:off x="476251" y="483036"/>
            <a:ext cx="401518" cy="401518"/>
            <a:chOff x="3137108" y="2467173"/>
            <a:chExt cx="738900" cy="738900"/>
          </a:xfrm>
        </p:grpSpPr>
        <p:sp>
          <p:nvSpPr>
            <p:cNvPr id="184" name="Google Shape;184;p48"/>
            <p:cNvSpPr/>
            <p:nvPr/>
          </p:nvSpPr>
          <p:spPr>
            <a:xfrm>
              <a:off x="3137108" y="2467173"/>
              <a:ext cx="738900" cy="7389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85" name="Google Shape;185;p48" title="ícono de desafío entregable"/>
            <p:cNvPicPr preferRelativeResize="0"/>
            <p:nvPr/>
          </p:nvPicPr>
          <p:blipFill>
            <a:blip r:embed="rId4">
              <a:alphaModFix/>
            </a:blip>
            <a:stretch>
              <a:fillRect/>
            </a:stretch>
          </p:blipFill>
          <p:spPr>
            <a:xfrm>
              <a:off x="3284109" y="2622263"/>
              <a:ext cx="428721" cy="428726"/>
            </a:xfrm>
            <a:prstGeom prst="rect">
              <a:avLst/>
            </a:prstGeom>
            <a:noFill/>
            <a:ln>
              <a:noFill/>
            </a:ln>
          </p:spPr>
        </p:pic>
      </p:grpSp>
      <p:sp>
        <p:nvSpPr>
          <p:cNvPr id="186" name="Google Shape;186;p48"/>
          <p:cNvSpPr txBox="1"/>
          <p:nvPr/>
        </p:nvSpPr>
        <p:spPr>
          <a:xfrm>
            <a:off x="1144875" y="468225"/>
            <a:ext cx="3043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latin typeface="DM Sans"/>
                <a:ea typeface="DM Sans"/>
                <a:cs typeface="DM Sans"/>
                <a:sym typeface="DM Sans"/>
              </a:rPr>
              <a:t>WHOLE CLASS DISCUSSION</a:t>
            </a:r>
            <a:endParaRPr>
              <a:latin typeface="DM Sans"/>
              <a:ea typeface="DM Sans"/>
              <a:cs typeface="DM Sans"/>
              <a:sym typeface="DM Sans"/>
            </a:endParaRPr>
          </a:p>
        </p:txBody>
      </p:sp>
      <p:sp>
        <p:nvSpPr>
          <p:cNvPr id="187" name="Google Shape;187;p48"/>
          <p:cNvSpPr txBox="1"/>
          <p:nvPr/>
        </p:nvSpPr>
        <p:spPr>
          <a:xfrm>
            <a:off x="457725" y="2237300"/>
            <a:ext cx="4417800" cy="8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350">
                <a:latin typeface="DM Sans"/>
                <a:ea typeface="DM Sans"/>
                <a:cs typeface="DM Sans"/>
                <a:sym typeface="DM Sans"/>
              </a:rPr>
              <a:t>Do you prefer public places like an office, a café, or a library to concentrate? Or do you prefer staying at home? What is important to you?</a:t>
            </a:r>
            <a:endParaRPr sz="1350">
              <a:latin typeface="DM Sans"/>
              <a:ea typeface="DM Sans"/>
              <a:cs typeface="DM Sans"/>
              <a:sym typeface="DM Sans"/>
            </a:endParaRPr>
          </a:p>
        </p:txBody>
      </p:sp>
      <p:sp>
        <p:nvSpPr>
          <p:cNvPr id="188" name="Google Shape;188;p48"/>
          <p:cNvSpPr txBox="1"/>
          <p:nvPr/>
        </p:nvSpPr>
        <p:spPr>
          <a:xfrm>
            <a:off x="5913000" y="1850525"/>
            <a:ext cx="2322300" cy="1254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solidFill>
                <a:schemeClr val="dk1"/>
              </a:solidFill>
              <a:latin typeface="DM Sans"/>
              <a:ea typeface="DM Sans"/>
              <a:cs typeface="DM Sans"/>
              <a:sym typeface="DM Sans"/>
            </a:endParaRPr>
          </a:p>
          <a:p>
            <a:pPr indent="0" lvl="0" marL="0" rtl="0" algn="l">
              <a:spcBef>
                <a:spcPts val="0"/>
              </a:spcBef>
              <a:spcAft>
                <a:spcPts val="0"/>
              </a:spcAft>
              <a:buNone/>
            </a:pPr>
            <a:r>
              <a:t/>
            </a:r>
            <a:endParaRPr>
              <a:solidFill>
                <a:schemeClr val="dk1"/>
              </a:solidFill>
              <a:latin typeface="DM Sans"/>
              <a:ea typeface="DM Sans"/>
              <a:cs typeface="DM Sans"/>
              <a:sym typeface="DM Sans"/>
            </a:endParaRPr>
          </a:p>
          <a:p>
            <a:pPr indent="0" lvl="0" marL="0" rtl="0" algn="l">
              <a:spcBef>
                <a:spcPts val="0"/>
              </a:spcBef>
              <a:spcAft>
                <a:spcPts val="0"/>
              </a:spcAft>
              <a:buNone/>
            </a:pPr>
            <a:r>
              <a:t/>
            </a:r>
            <a:endParaRPr>
              <a:solidFill>
                <a:schemeClr val="dk1"/>
              </a:solidFill>
              <a:latin typeface="DM Sans"/>
              <a:ea typeface="DM Sans"/>
              <a:cs typeface="DM Sans"/>
              <a:sym typeface="DM Sans"/>
            </a:endParaRPr>
          </a:p>
          <a:p>
            <a:pPr indent="0" lvl="0" marL="0" rtl="0" algn="ctr">
              <a:spcBef>
                <a:spcPts val="0"/>
              </a:spcBef>
              <a:spcAft>
                <a:spcPts val="0"/>
              </a:spcAft>
              <a:buNone/>
            </a:pPr>
            <a:r>
              <a:t/>
            </a:r>
            <a:endParaRPr sz="1350">
              <a:solidFill>
                <a:schemeClr val="dk1"/>
              </a:solidFill>
              <a:latin typeface="DM Sans"/>
              <a:ea typeface="DM Sans"/>
              <a:cs typeface="DM Sans"/>
              <a:sym typeface="DM Sans"/>
            </a:endParaRPr>
          </a:p>
        </p:txBody>
      </p:sp>
      <p:grpSp>
        <p:nvGrpSpPr>
          <p:cNvPr id="189" name="Google Shape;189;p48"/>
          <p:cNvGrpSpPr/>
          <p:nvPr/>
        </p:nvGrpSpPr>
        <p:grpSpPr>
          <a:xfrm>
            <a:off x="379576" y="314335"/>
            <a:ext cx="738900" cy="738900"/>
            <a:chOff x="473351" y="619523"/>
            <a:chExt cx="738900" cy="738900"/>
          </a:xfrm>
        </p:grpSpPr>
        <p:sp>
          <p:nvSpPr>
            <p:cNvPr id="190" name="Google Shape;190;p48"/>
            <p:cNvSpPr/>
            <p:nvPr/>
          </p:nvSpPr>
          <p:spPr>
            <a:xfrm>
              <a:off x="473351" y="619523"/>
              <a:ext cx="738900" cy="7389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91" name="Google Shape;191;p48" title="ícono de actividad colaborativa"/>
            <p:cNvPicPr preferRelativeResize="0"/>
            <p:nvPr/>
          </p:nvPicPr>
          <p:blipFill>
            <a:blip r:embed="rId5">
              <a:alphaModFix/>
            </a:blip>
            <a:stretch>
              <a:fillRect/>
            </a:stretch>
          </p:blipFill>
          <p:spPr>
            <a:xfrm>
              <a:off x="616475" y="762647"/>
              <a:ext cx="452650" cy="452650"/>
            </a:xfrm>
            <a:prstGeom prst="rect">
              <a:avLst/>
            </a:prstGeom>
            <a:noFill/>
            <a:ln>
              <a:noFill/>
            </a:ln>
          </p:spPr>
        </p:pic>
      </p:grpSp>
      <p:sp>
        <p:nvSpPr>
          <p:cNvPr id="192" name="Google Shape;192;p48"/>
          <p:cNvSpPr txBox="1"/>
          <p:nvPr/>
        </p:nvSpPr>
        <p:spPr>
          <a:xfrm>
            <a:off x="281275" y="4383475"/>
            <a:ext cx="60141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00">
                <a:latin typeface="DM Sans"/>
                <a:ea typeface="DM Sans"/>
                <a:cs typeface="DM Sans"/>
                <a:sym typeface="DM Sans"/>
              </a:rPr>
              <a:t>Raise your hand to share your ideas</a:t>
            </a:r>
            <a:br>
              <a:rPr lang="es" sz="1300">
                <a:latin typeface="DM Sans"/>
                <a:ea typeface="DM Sans"/>
                <a:cs typeface="DM Sans"/>
                <a:sym typeface="DM Sans"/>
              </a:rPr>
            </a:br>
            <a:r>
              <a:rPr lang="es" sz="1300">
                <a:latin typeface="DM Sans"/>
                <a:ea typeface="DM Sans"/>
                <a:cs typeface="DM Sans"/>
                <a:sym typeface="DM Sans"/>
              </a:rPr>
              <a:t>ESTIMATED TIME: 10 minutes</a:t>
            </a:r>
            <a:endParaRPr sz="1100">
              <a:latin typeface="DM Sans"/>
              <a:ea typeface="DM Sans"/>
              <a:cs typeface="DM Sans"/>
              <a:sym typeface="DM Sans"/>
            </a:endParaRPr>
          </a:p>
        </p:txBody>
      </p:sp>
      <p:sp>
        <p:nvSpPr>
          <p:cNvPr id="193" name="Google Shape;193;p48"/>
          <p:cNvSpPr txBox="1"/>
          <p:nvPr/>
        </p:nvSpPr>
        <p:spPr>
          <a:xfrm>
            <a:off x="557875" y="3599175"/>
            <a:ext cx="3667800" cy="39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highlight>
                  <a:schemeClr val="accent6"/>
                </a:highlight>
                <a:latin typeface="DM Sans"/>
                <a:ea typeface="DM Sans"/>
                <a:cs typeface="DM Sans"/>
                <a:sym typeface="DM Sans"/>
              </a:rPr>
              <a:t>PUBLIC PLACES/NETWORKING</a:t>
            </a:r>
            <a:endParaRPr sz="1350">
              <a:highlight>
                <a:schemeClr val="accent6"/>
              </a:highlight>
              <a:latin typeface="DM Sans"/>
              <a:ea typeface="DM Sans"/>
              <a:cs typeface="DM Sans"/>
              <a:sym typeface="DM Sans"/>
            </a:endParaRPr>
          </a:p>
        </p:txBody>
      </p:sp>
      <p:sp>
        <p:nvSpPr>
          <p:cNvPr id="194" name="Google Shape;194;p48"/>
          <p:cNvSpPr txBox="1"/>
          <p:nvPr/>
        </p:nvSpPr>
        <p:spPr>
          <a:xfrm>
            <a:off x="557875" y="4014675"/>
            <a:ext cx="3429000" cy="39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highlight>
                  <a:schemeClr val="accent6"/>
                </a:highlight>
                <a:latin typeface="DM Sans"/>
                <a:ea typeface="DM Sans"/>
                <a:cs typeface="DM Sans"/>
                <a:sym typeface="DM Sans"/>
              </a:rPr>
              <a:t>SHARING BREAKS WITH OTHERS</a:t>
            </a:r>
            <a:endParaRPr sz="1350">
              <a:highlight>
                <a:schemeClr val="accent6"/>
              </a:highlight>
              <a:latin typeface="DM Sans"/>
              <a:ea typeface="DM Sans"/>
              <a:cs typeface="DM Sans"/>
              <a:sym typeface="DM Sans"/>
            </a:endParaRPr>
          </a:p>
        </p:txBody>
      </p:sp>
      <p:sp>
        <p:nvSpPr>
          <p:cNvPr id="195" name="Google Shape;195;p48"/>
          <p:cNvSpPr txBox="1"/>
          <p:nvPr/>
        </p:nvSpPr>
        <p:spPr>
          <a:xfrm>
            <a:off x="557875" y="3152775"/>
            <a:ext cx="2415600" cy="39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highlight>
                  <a:schemeClr val="accent6"/>
                </a:highlight>
                <a:latin typeface="DM Sans"/>
                <a:ea typeface="DM Sans"/>
                <a:cs typeface="DM Sans"/>
                <a:sym typeface="DM Sans"/>
              </a:rPr>
              <a:t>SILENCE/QUIETNESS</a:t>
            </a:r>
            <a:endParaRPr sz="1350">
              <a:highlight>
                <a:schemeClr val="accent6"/>
              </a:highlight>
              <a:latin typeface="DM Sans"/>
              <a:ea typeface="DM Sans"/>
              <a:cs typeface="DM Sans"/>
              <a:sym typeface="DM Sans"/>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grpSp>
        <p:nvGrpSpPr>
          <p:cNvPr id="200" name="Google Shape;200;p49"/>
          <p:cNvGrpSpPr/>
          <p:nvPr/>
        </p:nvGrpSpPr>
        <p:grpSpPr>
          <a:xfrm>
            <a:off x="501452" y="483061"/>
            <a:ext cx="401518" cy="401518"/>
            <a:chOff x="974706" y="2467173"/>
            <a:chExt cx="738900" cy="738900"/>
          </a:xfrm>
        </p:grpSpPr>
        <p:sp>
          <p:nvSpPr>
            <p:cNvPr id="201" name="Google Shape;201;p49"/>
            <p:cNvSpPr/>
            <p:nvPr/>
          </p:nvSpPr>
          <p:spPr>
            <a:xfrm>
              <a:off x="974706" y="2467173"/>
              <a:ext cx="738900" cy="7389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02" name="Google Shape;202;p49" title="ícono de actividad en clase"/>
            <p:cNvPicPr preferRelativeResize="0"/>
            <p:nvPr/>
          </p:nvPicPr>
          <p:blipFill>
            <a:blip r:embed="rId3">
              <a:alphaModFix/>
            </a:blip>
            <a:stretch>
              <a:fillRect/>
            </a:stretch>
          </p:blipFill>
          <p:spPr>
            <a:xfrm>
              <a:off x="1109750" y="2610275"/>
              <a:ext cx="452650" cy="452650"/>
            </a:xfrm>
            <a:prstGeom prst="rect">
              <a:avLst/>
            </a:prstGeom>
            <a:noFill/>
            <a:ln>
              <a:noFill/>
            </a:ln>
          </p:spPr>
        </p:pic>
      </p:grpSp>
      <p:sp>
        <p:nvSpPr>
          <p:cNvPr id="203" name="Google Shape;203;p49"/>
          <p:cNvSpPr txBox="1"/>
          <p:nvPr/>
        </p:nvSpPr>
        <p:spPr>
          <a:xfrm>
            <a:off x="501450" y="1081750"/>
            <a:ext cx="76425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Clr>
                <a:schemeClr val="dk1"/>
              </a:buClr>
              <a:buSzPts val="1100"/>
              <a:buFont typeface="Arial"/>
              <a:buNone/>
            </a:pPr>
            <a:r>
              <a:rPr b="1" lang="es" sz="4000">
                <a:solidFill>
                  <a:schemeClr val="dk1"/>
                </a:solidFill>
                <a:latin typeface="DM Sans"/>
                <a:ea typeface="DM Sans"/>
                <a:cs typeface="DM Sans"/>
                <a:sym typeface="DM Sans"/>
              </a:rPr>
              <a:t>READING COMPREHENSION</a:t>
            </a:r>
            <a:endParaRPr b="1" sz="4000">
              <a:solidFill>
                <a:schemeClr val="dk1"/>
              </a:solidFill>
              <a:latin typeface="DM Sans"/>
              <a:ea typeface="DM Sans"/>
              <a:cs typeface="DM Sans"/>
              <a:sym typeface="DM Sans"/>
            </a:endParaRPr>
          </a:p>
        </p:txBody>
      </p:sp>
      <p:pic>
        <p:nvPicPr>
          <p:cNvPr id="204" name="Google Shape;204;p49"/>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205" name="Google Shape;205;p49"/>
          <p:cNvSpPr txBox="1"/>
          <p:nvPr/>
        </p:nvSpPr>
        <p:spPr>
          <a:xfrm>
            <a:off x="610150" y="1903488"/>
            <a:ext cx="4987200" cy="184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350">
                <a:latin typeface="DM Sans"/>
                <a:ea typeface="DM Sans"/>
                <a:cs typeface="DM Sans"/>
                <a:sym typeface="DM Sans"/>
              </a:rPr>
              <a:t>Let’s read Martin</a:t>
            </a:r>
            <a:r>
              <a:rPr b="1" lang="es" sz="1350">
                <a:latin typeface="DM Sans"/>
                <a:ea typeface="DM Sans"/>
                <a:cs typeface="DM Sans"/>
                <a:sym typeface="DM Sans"/>
              </a:rPr>
              <a:t>’</a:t>
            </a:r>
            <a:r>
              <a:rPr b="1" lang="es" sz="1350">
                <a:latin typeface="DM Sans"/>
                <a:ea typeface="DM Sans"/>
                <a:cs typeface="DM Sans"/>
                <a:sym typeface="DM Sans"/>
              </a:rPr>
              <a:t>s and Laura’s ideas about their jobs and their ideal workplaces.</a:t>
            </a:r>
            <a:endParaRPr b="1"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rPr lang="es" sz="1350">
                <a:latin typeface="DM Sans"/>
                <a:ea typeface="DM Sans"/>
                <a:cs typeface="DM Sans"/>
                <a:sym typeface="DM Sans"/>
              </a:rPr>
              <a:t>Read the texts.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rPr lang="es" sz="1350">
                <a:latin typeface="DM Sans"/>
                <a:ea typeface="DM Sans"/>
                <a:cs typeface="DM Sans"/>
                <a:sym typeface="DM Sans"/>
              </a:rPr>
              <a:t>Choose the best answer for each question.</a:t>
            </a:r>
            <a:endParaRPr sz="1350">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sp>
        <p:nvSpPr>
          <p:cNvPr id="206" name="Google Shape;206;p49"/>
          <p:cNvSpPr txBox="1"/>
          <p:nvPr/>
        </p:nvSpPr>
        <p:spPr>
          <a:xfrm>
            <a:off x="930550" y="468275"/>
            <a:ext cx="3583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dk1"/>
                </a:solidFill>
                <a:latin typeface="DM Sans"/>
                <a:ea typeface="DM Sans"/>
                <a:cs typeface="DM Sans"/>
                <a:sym typeface="DM Sans"/>
              </a:rPr>
              <a:t>WHOLE CLASS WORK</a:t>
            </a:r>
            <a:endParaRPr>
              <a:latin typeface="DM Sans"/>
              <a:ea typeface="DM Sans"/>
              <a:cs typeface="DM Sans"/>
              <a:sym typeface="DM Sans"/>
            </a:endParaRPr>
          </a:p>
        </p:txBody>
      </p:sp>
      <p:sp>
        <p:nvSpPr>
          <p:cNvPr id="207" name="Google Shape;207;p49"/>
          <p:cNvSpPr txBox="1"/>
          <p:nvPr/>
        </p:nvSpPr>
        <p:spPr>
          <a:xfrm>
            <a:off x="610150" y="4006052"/>
            <a:ext cx="71694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00">
                <a:solidFill>
                  <a:srgbClr val="999999"/>
                </a:solidFill>
                <a:latin typeface="DM Sans"/>
                <a:ea typeface="DM Sans"/>
                <a:cs typeface="DM Sans"/>
                <a:sym typeface="DM Sans"/>
              </a:rPr>
              <a:t>Answer using the chat</a:t>
            </a:r>
            <a:br>
              <a:rPr lang="es" sz="1300">
                <a:solidFill>
                  <a:srgbClr val="999999"/>
                </a:solidFill>
                <a:latin typeface="DM Sans"/>
                <a:ea typeface="DM Sans"/>
                <a:cs typeface="DM Sans"/>
                <a:sym typeface="DM Sans"/>
              </a:rPr>
            </a:br>
            <a:r>
              <a:rPr lang="es" sz="1300">
                <a:solidFill>
                  <a:srgbClr val="999999"/>
                </a:solidFill>
                <a:latin typeface="DM Sans"/>
                <a:ea typeface="DM Sans"/>
                <a:cs typeface="DM Sans"/>
                <a:sym typeface="DM Sans"/>
              </a:rPr>
              <a:t>Estimated time: </a:t>
            </a:r>
            <a:r>
              <a:rPr b="1" lang="es" sz="1300">
                <a:solidFill>
                  <a:srgbClr val="999999"/>
                </a:solidFill>
                <a:latin typeface="DM Sans"/>
                <a:ea typeface="DM Sans"/>
                <a:cs typeface="DM Sans"/>
                <a:sym typeface="DM Sans"/>
              </a:rPr>
              <a:t>15 minutes</a:t>
            </a:r>
            <a:endParaRPr b="1" sz="1300">
              <a:solidFill>
                <a:srgbClr val="999999"/>
              </a:solidFill>
              <a:latin typeface="DM Sans"/>
              <a:ea typeface="DM Sans"/>
              <a:cs typeface="DM Sans"/>
              <a:sym typeface="DM Sans"/>
            </a:endParaRPr>
          </a:p>
        </p:txBody>
      </p:sp>
    </p:spTree>
  </p:cSld>
  <p:clrMapOvr>
    <a:masterClrMapping/>
  </p:clrMapOvr>
</p:sld>
</file>

<file path=ppt/theme/theme1.xml><?xml version="1.0" encoding="utf-8"?>
<a:theme xmlns:a="http://schemas.openxmlformats.org/drawingml/2006/main" xmlns:r="http://schemas.openxmlformats.org/officeDocument/2006/relationships" name="Coder">
  <a:themeElements>
    <a:clrScheme name="Simple Light">
      <a:dk1>
        <a:srgbClr val="000000"/>
      </a:dk1>
      <a:lt1>
        <a:srgbClr val="FFFFFF"/>
      </a:lt1>
      <a:dk2>
        <a:srgbClr val="595959"/>
      </a:dk2>
      <a:lt2>
        <a:srgbClr val="EEEEEE"/>
      </a:lt2>
      <a:accent1>
        <a:srgbClr val="9DF4E2"/>
      </a:accent1>
      <a:accent2>
        <a:srgbClr val="212121"/>
      </a:accent2>
      <a:accent3>
        <a:srgbClr val="78909C"/>
      </a:accent3>
      <a:accent4>
        <a:srgbClr val="EA90FF"/>
      </a:accent4>
      <a:accent5>
        <a:srgbClr val="83AEFB"/>
      </a:accent5>
      <a:accent6>
        <a:srgbClr val="EAFF6A"/>
      </a:accent6>
      <a:hlink>
        <a:srgbClr val="83AEF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oder">
  <a:themeElements>
    <a:clrScheme name="Simple Light">
      <a:dk1>
        <a:srgbClr val="000000"/>
      </a:dk1>
      <a:lt1>
        <a:srgbClr val="FFFFFF"/>
      </a:lt1>
      <a:dk2>
        <a:srgbClr val="595959"/>
      </a:dk2>
      <a:lt2>
        <a:srgbClr val="EEEEEE"/>
      </a:lt2>
      <a:accent1>
        <a:srgbClr val="9DF4E2"/>
      </a:accent1>
      <a:accent2>
        <a:srgbClr val="212121"/>
      </a:accent2>
      <a:accent3>
        <a:srgbClr val="78909C"/>
      </a:accent3>
      <a:accent4>
        <a:srgbClr val="EA90FF"/>
      </a:accent4>
      <a:accent5>
        <a:srgbClr val="83AEFB"/>
      </a:accent5>
      <a:accent6>
        <a:srgbClr val="EAFF6A"/>
      </a:accent6>
      <a:hlink>
        <a:srgbClr val="83AEF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Coder">
  <a:themeElements>
    <a:clrScheme name="Simple Light">
      <a:dk1>
        <a:srgbClr val="000000"/>
      </a:dk1>
      <a:lt1>
        <a:srgbClr val="FFFFFF"/>
      </a:lt1>
      <a:dk2>
        <a:srgbClr val="595959"/>
      </a:dk2>
      <a:lt2>
        <a:srgbClr val="EEEEEE"/>
      </a:lt2>
      <a:accent1>
        <a:srgbClr val="9DF4E2"/>
      </a:accent1>
      <a:accent2>
        <a:srgbClr val="212121"/>
      </a:accent2>
      <a:accent3>
        <a:srgbClr val="78909C"/>
      </a:accent3>
      <a:accent4>
        <a:srgbClr val="EA90FF"/>
      </a:accent4>
      <a:accent5>
        <a:srgbClr val="83AEFB"/>
      </a:accent5>
      <a:accent6>
        <a:srgbClr val="EAFF6A"/>
      </a:accent6>
      <a:hlink>
        <a:srgbClr val="83AEF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